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Canva Sans" panose="020B0503030501040103" pitchFamily="34" charset="0"/>
      <p:regular r:id="rId16"/>
    </p:embeddedFont>
    <p:embeddedFont>
      <p:font typeface="Canva Sans Bold" panose="020B0803030501040103" pitchFamily="34" charset="0"/>
      <p:regular r:id="rId17"/>
      <p:bold r:id="rId18"/>
    </p:embeddedFont>
    <p:embeddedFont>
      <p:font typeface="Canva Sans Italics" panose="020B0503030501040103" pitchFamily="34" charset="0"/>
      <p:regular r:id="rId19"/>
      <p:italic r:id="rId20"/>
    </p:embeddedFont>
    <p:embeddedFont>
      <p:font typeface="Codec Pro ExtraBold" pitchFamily="2" charset="0"/>
      <p:regular r:id="rId21"/>
      <p:bold r:id="rId22"/>
    </p:embeddedFont>
    <p:embeddedFont>
      <p:font typeface="Montserrat Light" panose="020F0302020204030204" pitchFamily="34" charset="0"/>
      <p:regular r:id="rId23"/>
      <p:italic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1" autoAdjust="0"/>
    <p:restoredTop sz="94612" autoAdjust="0"/>
  </p:normalViewPr>
  <p:slideViewPr>
    <p:cSldViewPr>
      <p:cViewPr varScale="1">
        <p:scale>
          <a:sx n="76" d="100"/>
          <a:sy n="76" d="100"/>
        </p:scale>
        <p:origin x="624" y="2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sv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jpeg>
</file>

<file path=ppt/media/image19.png>
</file>

<file path=ppt/media/image2.svg>
</file>

<file path=ppt/media/image20.png>
</file>

<file path=ppt/media/image21.jpeg>
</file>

<file path=ppt/media/image22.png>
</file>

<file path=ppt/media/image23.png>
</file>

<file path=ppt/media/image24.png>
</file>

<file path=ppt/media/image25.svg>
</file>

<file path=ppt/media/image26.png>
</file>

<file path=ppt/media/image27.pn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41.png>
</file>

<file path=ppt/media/image42.png>
</file>

<file path=ppt/media/image43.sv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canvas.newhaven.edu/courses/23022/users/61134" TargetMode="External"/><Relationship Id="rId3" Type="http://schemas.openxmlformats.org/officeDocument/2006/relationships/image" Target="../media/image9.svg"/><Relationship Id="rId7" Type="http://schemas.openxmlformats.org/officeDocument/2006/relationships/hyperlink" Target="https://canvas.newhaven.edu/courses/23022/users/61484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hyperlink" Target="https://fivethirtyeight.com/features/is-uber-making-nyc-rush-hour-traffic-worse/" TargetMode="External"/><Relationship Id="rId7" Type="http://schemas.openxmlformats.org/officeDocument/2006/relationships/hyperlink" Target="https://fivethirtyeight.com/features/uber-is-serving-new-yorks-outer-boroughs-more-than-taxis-are/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7.png"/><Relationship Id="rId5" Type="http://schemas.openxmlformats.org/officeDocument/2006/relationships/image" Target="../media/image14.svg"/><Relationship Id="rId10" Type="http://schemas.openxmlformats.org/officeDocument/2006/relationships/image" Target="../media/image16.png"/><Relationship Id="rId4" Type="http://schemas.openxmlformats.org/officeDocument/2006/relationships/image" Target="../media/image13.png"/><Relationship Id="rId9" Type="http://schemas.openxmlformats.org/officeDocument/2006/relationships/hyperlink" Target="https://fivethirtyeight.com/features/public-transit-should-be-ubers-new-best-friend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7" Type="http://schemas.openxmlformats.org/officeDocument/2006/relationships/image" Target="../media/image21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3.png"/><Relationship Id="rId7" Type="http://schemas.openxmlformats.org/officeDocument/2006/relationships/image" Target="../media/image26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25.svg"/><Relationship Id="rId4" Type="http://schemas.openxmlformats.org/officeDocument/2006/relationships/image" Target="../media/image2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svg"/><Relationship Id="rId3" Type="http://schemas.openxmlformats.org/officeDocument/2006/relationships/image" Target="../media/image2.svg"/><Relationship Id="rId7" Type="http://schemas.openxmlformats.org/officeDocument/2006/relationships/image" Target="../media/image3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34.png"/><Relationship Id="rId5" Type="http://schemas.openxmlformats.org/officeDocument/2006/relationships/image" Target="../media/image29.svg"/><Relationship Id="rId10" Type="http://schemas.openxmlformats.org/officeDocument/2006/relationships/image" Target="../media/image33.svg"/><Relationship Id="rId4" Type="http://schemas.openxmlformats.org/officeDocument/2006/relationships/image" Target="../media/image28.png"/><Relationship Id="rId9" Type="http://schemas.openxmlformats.org/officeDocument/2006/relationships/image" Target="../media/image3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2.svg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29.svg"/><Relationship Id="rId4" Type="http://schemas.openxmlformats.org/officeDocument/2006/relationships/image" Target="../media/image28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hyperlink" Target="https://jupyter.org" TargetMode="External"/><Relationship Id="rId18" Type="http://schemas.openxmlformats.org/officeDocument/2006/relationships/image" Target="../media/image39.png"/><Relationship Id="rId3" Type="http://schemas.openxmlformats.org/officeDocument/2006/relationships/image" Target="../media/image2.svg"/><Relationship Id="rId21" Type="http://schemas.openxmlformats.org/officeDocument/2006/relationships/image" Target="../media/image41.png"/><Relationship Id="rId7" Type="http://schemas.openxmlformats.org/officeDocument/2006/relationships/image" Target="../media/image8.png"/><Relationship Id="rId12" Type="http://schemas.openxmlformats.org/officeDocument/2006/relationships/image" Target="../media/image36.png"/><Relationship Id="rId17" Type="http://schemas.openxmlformats.org/officeDocument/2006/relationships/hyperlink" Target="https://scikit-learn.org" TargetMode="External"/><Relationship Id="rId2" Type="http://schemas.openxmlformats.org/officeDocument/2006/relationships/image" Target="../media/image1.png"/><Relationship Id="rId16" Type="http://schemas.openxmlformats.org/officeDocument/2006/relationships/image" Target="../media/image38.png"/><Relationship Id="rId20" Type="http://schemas.openxmlformats.org/officeDocument/2006/relationships/image" Target="../media/image4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hyperlink" Target="https://www.tensorflow.org" TargetMode="External"/><Relationship Id="rId5" Type="http://schemas.openxmlformats.org/officeDocument/2006/relationships/image" Target="../media/image29.svg"/><Relationship Id="rId15" Type="http://schemas.openxmlformats.org/officeDocument/2006/relationships/hyperlink" Target="https://github.com/DSCI-6002-Midterm-Project/Group-1" TargetMode="External"/><Relationship Id="rId10" Type="http://schemas.openxmlformats.org/officeDocument/2006/relationships/image" Target="../media/image35.png"/><Relationship Id="rId19" Type="http://schemas.openxmlformats.org/officeDocument/2006/relationships/hyperlink" Target="https://pandas.pydata.org" TargetMode="External"/><Relationship Id="rId4" Type="http://schemas.openxmlformats.org/officeDocument/2006/relationships/image" Target="../media/image28.png"/><Relationship Id="rId9" Type="http://schemas.openxmlformats.org/officeDocument/2006/relationships/hyperlink" Target="https://www.python.org" TargetMode="External"/><Relationship Id="rId14" Type="http://schemas.openxmlformats.org/officeDocument/2006/relationships/image" Target="../media/image3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974764" y="-207071"/>
            <a:ext cx="3086100" cy="11299900"/>
            <a:chOff x="0" y="0"/>
            <a:chExt cx="812800" cy="297610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2976105"/>
            </a:xfrm>
            <a:custGeom>
              <a:avLst/>
              <a:gdLst/>
              <a:ahLst/>
              <a:cxnLst/>
              <a:rect l="l" t="t" r="r" b="b"/>
              <a:pathLst>
                <a:path w="812800" h="2976105">
                  <a:moveTo>
                    <a:pt x="0" y="0"/>
                  </a:moveTo>
                  <a:lnTo>
                    <a:pt x="812800" y="0"/>
                  </a:lnTo>
                  <a:lnTo>
                    <a:pt x="812800" y="2976105"/>
                  </a:lnTo>
                  <a:lnTo>
                    <a:pt x="0" y="2976105"/>
                  </a:lnTo>
                  <a:close/>
                </a:path>
              </a:pathLst>
            </a:custGeom>
            <a:solidFill>
              <a:srgbClr val="1C573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812800" cy="29951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384715" y="9009597"/>
            <a:ext cx="3806571" cy="2083232"/>
          </a:xfrm>
          <a:custGeom>
            <a:avLst/>
            <a:gdLst/>
            <a:ahLst/>
            <a:cxnLst/>
            <a:rect l="l" t="t" r="r" b="b"/>
            <a:pathLst>
              <a:path w="3806571" h="2083232">
                <a:moveTo>
                  <a:pt x="0" y="0"/>
                </a:moveTo>
                <a:lnTo>
                  <a:pt x="3806570" y="0"/>
                </a:lnTo>
                <a:lnTo>
                  <a:pt x="3806570" y="2083232"/>
                </a:lnTo>
                <a:lnTo>
                  <a:pt x="0" y="20832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6" name="Group 6"/>
          <p:cNvGrpSpPr/>
          <p:nvPr/>
        </p:nvGrpSpPr>
        <p:grpSpPr>
          <a:xfrm>
            <a:off x="-1543050" y="-558218"/>
            <a:ext cx="3086100" cy="11299900"/>
            <a:chOff x="0" y="0"/>
            <a:chExt cx="812800" cy="297610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2976105"/>
            </a:xfrm>
            <a:custGeom>
              <a:avLst/>
              <a:gdLst/>
              <a:ahLst/>
              <a:cxnLst/>
              <a:rect l="l" t="t" r="r" b="b"/>
              <a:pathLst>
                <a:path w="812800" h="2976105">
                  <a:moveTo>
                    <a:pt x="0" y="0"/>
                  </a:moveTo>
                  <a:lnTo>
                    <a:pt x="812800" y="0"/>
                  </a:lnTo>
                  <a:lnTo>
                    <a:pt x="812800" y="2976105"/>
                  </a:lnTo>
                  <a:lnTo>
                    <a:pt x="0" y="2976105"/>
                  </a:lnTo>
                  <a:close/>
                </a:path>
              </a:pathLst>
            </a:custGeom>
            <a:solidFill>
              <a:srgbClr val="1C573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19050"/>
              <a:ext cx="812800" cy="29951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227773" y="4163622"/>
            <a:ext cx="110236" cy="2818996"/>
            <a:chOff x="0" y="0"/>
            <a:chExt cx="26312" cy="672855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6312" cy="672855"/>
            </a:xfrm>
            <a:custGeom>
              <a:avLst/>
              <a:gdLst/>
              <a:ahLst/>
              <a:cxnLst/>
              <a:rect l="l" t="t" r="r" b="b"/>
              <a:pathLst>
                <a:path w="26312" h="672855">
                  <a:moveTo>
                    <a:pt x="0" y="0"/>
                  </a:moveTo>
                  <a:lnTo>
                    <a:pt x="26312" y="0"/>
                  </a:lnTo>
                  <a:lnTo>
                    <a:pt x="26312" y="672855"/>
                  </a:lnTo>
                  <a:lnTo>
                    <a:pt x="0" y="67285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19050"/>
              <a:ext cx="26312" cy="6919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894715" y="4522247"/>
            <a:ext cx="3459096" cy="569486"/>
            <a:chOff x="0" y="0"/>
            <a:chExt cx="825638" cy="135928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25638" cy="135928"/>
            </a:xfrm>
            <a:custGeom>
              <a:avLst/>
              <a:gdLst/>
              <a:ahLst/>
              <a:cxnLst/>
              <a:rect l="l" t="t" r="r" b="b"/>
              <a:pathLst>
                <a:path w="825638" h="135928">
                  <a:moveTo>
                    <a:pt x="40286" y="0"/>
                  </a:moveTo>
                  <a:lnTo>
                    <a:pt x="785351" y="0"/>
                  </a:lnTo>
                  <a:cubicBezTo>
                    <a:pt x="807601" y="0"/>
                    <a:pt x="825638" y="18037"/>
                    <a:pt x="825638" y="40286"/>
                  </a:cubicBezTo>
                  <a:lnTo>
                    <a:pt x="825638" y="95642"/>
                  </a:lnTo>
                  <a:cubicBezTo>
                    <a:pt x="825638" y="117891"/>
                    <a:pt x="807601" y="135928"/>
                    <a:pt x="785351" y="135928"/>
                  </a:cubicBezTo>
                  <a:lnTo>
                    <a:pt x="40286" y="135928"/>
                  </a:lnTo>
                  <a:cubicBezTo>
                    <a:pt x="18037" y="135928"/>
                    <a:pt x="0" y="117891"/>
                    <a:pt x="0" y="95642"/>
                  </a:cubicBezTo>
                  <a:lnTo>
                    <a:pt x="0" y="40286"/>
                  </a:lnTo>
                  <a:cubicBezTo>
                    <a:pt x="0" y="18037"/>
                    <a:pt x="18037" y="0"/>
                    <a:pt x="40286" y="0"/>
                  </a:cubicBezTo>
                  <a:close/>
                </a:path>
              </a:pathLst>
            </a:custGeom>
            <a:solidFill>
              <a:srgbClr val="1C573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28575"/>
              <a:ext cx="825638" cy="164503"/>
            </a:xfrm>
            <a:prstGeom prst="rect">
              <a:avLst/>
            </a:prstGeom>
          </p:spPr>
          <p:txBody>
            <a:bodyPr lIns="56055" tIns="56055" rIns="56055" bIns="56055" rtlCol="0" anchor="ctr"/>
            <a:lstStyle/>
            <a:p>
              <a:pPr algn="ctr">
                <a:lnSpc>
                  <a:spcPts val="3120"/>
                </a:lnSpc>
              </a:pPr>
              <a:r>
                <a:rPr lang="en-US" sz="2400">
                  <a:solidFill>
                    <a:srgbClr val="FFFFFF"/>
                  </a:solidFill>
                  <a:latin typeface="Montserrat Light"/>
                </a:rPr>
                <a:t>Presentation 2023</a:t>
              </a:r>
            </a:p>
          </p:txBody>
        </p:sp>
      </p:grpSp>
      <p:sp>
        <p:nvSpPr>
          <p:cNvPr id="15" name="Freeform 15"/>
          <p:cNvSpPr/>
          <p:nvPr/>
        </p:nvSpPr>
        <p:spPr>
          <a:xfrm>
            <a:off x="-2777871" y="-207071"/>
            <a:ext cx="3806571" cy="2083232"/>
          </a:xfrm>
          <a:custGeom>
            <a:avLst/>
            <a:gdLst/>
            <a:ahLst/>
            <a:cxnLst/>
            <a:rect l="l" t="t" r="r" b="b"/>
            <a:pathLst>
              <a:path w="3806571" h="2083232">
                <a:moveTo>
                  <a:pt x="0" y="0"/>
                </a:moveTo>
                <a:lnTo>
                  <a:pt x="3806571" y="0"/>
                </a:lnTo>
                <a:lnTo>
                  <a:pt x="3806571" y="2083233"/>
                </a:lnTo>
                <a:lnTo>
                  <a:pt x="0" y="208323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/>
          <p:cNvSpPr/>
          <p:nvPr/>
        </p:nvSpPr>
        <p:spPr>
          <a:xfrm>
            <a:off x="14134986" y="9078214"/>
            <a:ext cx="4061372" cy="1122171"/>
          </a:xfrm>
          <a:custGeom>
            <a:avLst/>
            <a:gdLst/>
            <a:ahLst/>
            <a:cxnLst/>
            <a:rect l="l" t="t" r="r" b="b"/>
            <a:pathLst>
              <a:path w="4061372" h="1122171">
                <a:moveTo>
                  <a:pt x="0" y="0"/>
                </a:moveTo>
                <a:lnTo>
                  <a:pt x="4061372" y="0"/>
                </a:lnTo>
                <a:lnTo>
                  <a:pt x="4061372" y="1122172"/>
                </a:lnTo>
                <a:lnTo>
                  <a:pt x="0" y="112217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4288" b="-428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TextBox 17"/>
          <p:cNvSpPr txBox="1"/>
          <p:nvPr/>
        </p:nvSpPr>
        <p:spPr>
          <a:xfrm>
            <a:off x="1894715" y="5814334"/>
            <a:ext cx="10756200" cy="3263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813"/>
              </a:lnSpc>
            </a:pPr>
            <a:r>
              <a:rPr lang="en-US" sz="12306" dirty="0">
                <a:solidFill>
                  <a:srgbClr val="1C5739"/>
                </a:solidFill>
                <a:latin typeface="Codec Pro ExtraBold"/>
              </a:rPr>
              <a:t>UBER DATA</a:t>
            </a:r>
          </a:p>
          <a:p>
            <a:pPr>
              <a:lnSpc>
                <a:spcPts val="11813"/>
              </a:lnSpc>
            </a:pPr>
            <a:r>
              <a:rPr lang="en-US" sz="12306" dirty="0">
                <a:solidFill>
                  <a:srgbClr val="1C5739"/>
                </a:solidFill>
                <a:latin typeface="Codec Pro ExtraBold"/>
              </a:rPr>
              <a:t>ANALYSIS</a:t>
            </a:r>
          </a:p>
        </p:txBody>
      </p:sp>
      <p:sp>
        <p:nvSpPr>
          <p:cNvPr id="18" name="Freeform 18"/>
          <p:cNvSpPr/>
          <p:nvPr/>
        </p:nvSpPr>
        <p:spPr>
          <a:xfrm>
            <a:off x="11548145" y="688032"/>
            <a:ext cx="5711155" cy="8007618"/>
          </a:xfrm>
          <a:custGeom>
            <a:avLst/>
            <a:gdLst/>
            <a:ahLst/>
            <a:cxnLst/>
            <a:rect l="l" t="t" r="r" b="b"/>
            <a:pathLst>
              <a:path w="5711155" h="8007618">
                <a:moveTo>
                  <a:pt x="0" y="0"/>
                </a:moveTo>
                <a:lnTo>
                  <a:pt x="5711155" y="0"/>
                </a:lnTo>
                <a:lnTo>
                  <a:pt x="5711155" y="8007618"/>
                </a:lnTo>
                <a:lnTo>
                  <a:pt x="0" y="800761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52666" r="-57846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/>
          <p:cNvSpPr/>
          <p:nvPr/>
        </p:nvSpPr>
        <p:spPr>
          <a:xfrm>
            <a:off x="5553836" y="369467"/>
            <a:ext cx="5073412" cy="5073412"/>
          </a:xfrm>
          <a:custGeom>
            <a:avLst/>
            <a:gdLst/>
            <a:ahLst/>
            <a:cxnLst/>
            <a:rect l="l" t="t" r="r" b="b"/>
            <a:pathLst>
              <a:path w="5073412" h="5073412">
                <a:moveTo>
                  <a:pt x="0" y="0"/>
                </a:moveTo>
                <a:lnTo>
                  <a:pt x="5073412" y="0"/>
                </a:lnTo>
                <a:lnTo>
                  <a:pt x="5073412" y="5073412"/>
                </a:lnTo>
                <a:lnTo>
                  <a:pt x="0" y="507341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9684427" y="0"/>
            <a:ext cx="8603573" cy="10287000"/>
            <a:chOff x="0" y="0"/>
            <a:chExt cx="8603361" cy="10286746"/>
          </a:xfrm>
        </p:grpSpPr>
        <p:sp>
          <p:nvSpPr>
            <p:cNvPr id="3" name="Freeform 3"/>
            <p:cNvSpPr/>
            <p:nvPr/>
          </p:nvSpPr>
          <p:spPr>
            <a:xfrm>
              <a:off x="-2794" y="-128"/>
              <a:ext cx="8606155" cy="10286874"/>
            </a:xfrm>
            <a:custGeom>
              <a:avLst/>
              <a:gdLst/>
              <a:ahLst/>
              <a:cxnLst/>
              <a:rect l="l" t="t" r="r" b="b"/>
              <a:pathLst>
                <a:path w="8606155" h="10286874">
                  <a:moveTo>
                    <a:pt x="8606155" y="10251441"/>
                  </a:moveTo>
                  <a:cubicBezTo>
                    <a:pt x="8606155" y="10284588"/>
                    <a:pt x="8595487" y="10286874"/>
                    <a:pt x="8567674" y="10286874"/>
                  </a:cubicBezTo>
                  <a:cubicBezTo>
                    <a:pt x="5713094" y="10286239"/>
                    <a:pt x="2858643" y="10286239"/>
                    <a:pt x="4064" y="10286239"/>
                  </a:cubicBezTo>
                  <a:cubicBezTo>
                    <a:pt x="0" y="10272396"/>
                    <a:pt x="6350" y="10259823"/>
                    <a:pt x="9271" y="10246996"/>
                  </a:cubicBezTo>
                  <a:cubicBezTo>
                    <a:pt x="134747" y="9685402"/>
                    <a:pt x="260350" y="9123935"/>
                    <a:pt x="386207" y="8562467"/>
                  </a:cubicBezTo>
                  <a:cubicBezTo>
                    <a:pt x="565658" y="7761986"/>
                    <a:pt x="745490" y="6961633"/>
                    <a:pt x="924814" y="6161151"/>
                  </a:cubicBezTo>
                  <a:cubicBezTo>
                    <a:pt x="1146302" y="5172583"/>
                    <a:pt x="1367282" y="4184015"/>
                    <a:pt x="1588643" y="3195574"/>
                  </a:cubicBezTo>
                  <a:cubicBezTo>
                    <a:pt x="1813560" y="2191385"/>
                    <a:pt x="2038604" y="1187323"/>
                    <a:pt x="2264156" y="183261"/>
                  </a:cubicBezTo>
                  <a:cubicBezTo>
                    <a:pt x="2277872" y="122174"/>
                    <a:pt x="2286635" y="59690"/>
                    <a:pt x="2308860" y="635"/>
                  </a:cubicBezTo>
                  <a:cubicBezTo>
                    <a:pt x="4395216" y="635"/>
                    <a:pt x="6481572" y="635"/>
                    <a:pt x="8567928" y="0"/>
                  </a:cubicBezTo>
                  <a:cubicBezTo>
                    <a:pt x="8596249" y="0"/>
                    <a:pt x="8605901" y="3429"/>
                    <a:pt x="8605901" y="35814"/>
                  </a:cubicBezTo>
                  <a:cubicBezTo>
                    <a:pt x="8605139" y="3441066"/>
                    <a:pt x="8605139" y="6846317"/>
                    <a:pt x="8606155" y="10251441"/>
                  </a:cubicBezTo>
                  <a:close/>
                </a:path>
              </a:pathLst>
            </a:custGeom>
            <a:blipFill>
              <a:blip r:embed="rId2"/>
              <a:stretch>
                <a:fillRect t="-6247" b="-6247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 rot="826432">
            <a:off x="-18353104" y="-3567159"/>
            <a:ext cx="21026341" cy="12831921"/>
            <a:chOff x="0" y="0"/>
            <a:chExt cx="5537802" cy="337960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537802" cy="3379601"/>
            </a:xfrm>
            <a:custGeom>
              <a:avLst/>
              <a:gdLst/>
              <a:ahLst/>
              <a:cxnLst/>
              <a:rect l="l" t="t" r="r" b="b"/>
              <a:pathLst>
                <a:path w="5537802" h="3379601">
                  <a:moveTo>
                    <a:pt x="0" y="0"/>
                  </a:moveTo>
                  <a:lnTo>
                    <a:pt x="5537802" y="0"/>
                  </a:lnTo>
                  <a:lnTo>
                    <a:pt x="5537802" y="3379601"/>
                  </a:lnTo>
                  <a:lnTo>
                    <a:pt x="0" y="3379601"/>
                  </a:lnTo>
                  <a:close/>
                </a:path>
              </a:pathLst>
            </a:custGeom>
            <a:solidFill>
              <a:srgbClr val="1C573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19050"/>
              <a:ext cx="5537802" cy="33986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 rot="773821">
            <a:off x="10036024" y="4365564"/>
            <a:ext cx="313833" cy="8482349"/>
            <a:chOff x="0" y="0"/>
            <a:chExt cx="82656" cy="2234034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2656" cy="2234034"/>
            </a:xfrm>
            <a:custGeom>
              <a:avLst/>
              <a:gdLst/>
              <a:ahLst/>
              <a:cxnLst/>
              <a:rect l="l" t="t" r="r" b="b"/>
              <a:pathLst>
                <a:path w="82656" h="2234034">
                  <a:moveTo>
                    <a:pt x="0" y="0"/>
                  </a:moveTo>
                  <a:lnTo>
                    <a:pt x="82656" y="0"/>
                  </a:lnTo>
                  <a:lnTo>
                    <a:pt x="82656" y="2234034"/>
                  </a:lnTo>
                  <a:lnTo>
                    <a:pt x="0" y="2234034"/>
                  </a:lnTo>
                  <a:close/>
                </a:path>
              </a:pathLst>
            </a:custGeom>
            <a:solidFill>
              <a:srgbClr val="1C573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19050"/>
              <a:ext cx="82656" cy="22530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 rot="773821">
            <a:off x="3741572" y="-4834013"/>
            <a:ext cx="313833" cy="8482349"/>
            <a:chOff x="0" y="0"/>
            <a:chExt cx="82656" cy="2234034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2656" cy="2234034"/>
            </a:xfrm>
            <a:custGeom>
              <a:avLst/>
              <a:gdLst/>
              <a:ahLst/>
              <a:cxnLst/>
              <a:rect l="l" t="t" r="r" b="b"/>
              <a:pathLst>
                <a:path w="82656" h="2234034">
                  <a:moveTo>
                    <a:pt x="0" y="0"/>
                  </a:moveTo>
                  <a:lnTo>
                    <a:pt x="82656" y="0"/>
                  </a:lnTo>
                  <a:lnTo>
                    <a:pt x="82656" y="2234034"/>
                  </a:lnTo>
                  <a:lnTo>
                    <a:pt x="0" y="2234034"/>
                  </a:lnTo>
                  <a:close/>
                </a:path>
              </a:pathLst>
            </a:custGeom>
            <a:solidFill>
              <a:srgbClr val="397D5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19050"/>
              <a:ext cx="82656" cy="22530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13" name="Group 13"/>
          <p:cNvGrpSpPr>
            <a:grpSpLocks noChangeAspect="1"/>
          </p:cNvGrpSpPr>
          <p:nvPr/>
        </p:nvGrpSpPr>
        <p:grpSpPr>
          <a:xfrm>
            <a:off x="1100152" y="6036641"/>
            <a:ext cx="2801925" cy="2801925"/>
            <a:chOff x="0" y="0"/>
            <a:chExt cx="6350000" cy="6350000"/>
          </a:xfrm>
        </p:grpSpPr>
        <p:sp>
          <p:nvSpPr>
            <p:cNvPr id="14" name="Freeform 14"/>
            <p:cNvSpPr/>
            <p:nvPr/>
          </p:nvSpPr>
          <p:spPr>
            <a:xfrm>
              <a:off x="655320" y="655320"/>
              <a:ext cx="5039360" cy="5039360"/>
            </a:xfrm>
            <a:custGeom>
              <a:avLst/>
              <a:gdLst/>
              <a:ahLst/>
              <a:cxnLst/>
              <a:rect l="l" t="t" r="r" b="b"/>
              <a:pathLst>
                <a:path w="5039360" h="5039360">
                  <a:moveTo>
                    <a:pt x="2519680" y="0"/>
                  </a:moveTo>
                  <a:cubicBezTo>
                    <a:pt x="1127760" y="0"/>
                    <a:pt x="0" y="1127760"/>
                    <a:pt x="0" y="2519680"/>
                  </a:cubicBezTo>
                  <a:cubicBezTo>
                    <a:pt x="0" y="3911600"/>
                    <a:pt x="1127760" y="5039360"/>
                    <a:pt x="2519680" y="5039360"/>
                  </a:cubicBezTo>
                  <a:cubicBezTo>
                    <a:pt x="3911600" y="5039360"/>
                    <a:pt x="5039360" y="3911600"/>
                    <a:pt x="5039360" y="2519680"/>
                  </a:cubicBezTo>
                  <a:cubicBezTo>
                    <a:pt x="5039360" y="1127760"/>
                    <a:pt x="3911600" y="0"/>
                    <a:pt x="2519680" y="0"/>
                  </a:cubicBezTo>
                  <a:close/>
                </a:path>
              </a:pathLst>
            </a:custGeom>
            <a:blipFill>
              <a:blip r:embed="rId3"/>
              <a:stretch>
                <a:fillRect l="-4237" r="-4237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1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3670" y="0"/>
                    <a:pt x="0" y="1424940"/>
                    <a:pt x="0" y="3175000"/>
                  </a:cubicBezTo>
                  <a:cubicBezTo>
                    <a:pt x="0" y="4925060"/>
                    <a:pt x="1423670" y="6350000"/>
                    <a:pt x="3175000" y="6350000"/>
                  </a:cubicBezTo>
                  <a:cubicBezTo>
                    <a:pt x="4925060" y="6350000"/>
                    <a:pt x="6350000" y="4926330"/>
                    <a:pt x="6350000" y="3175000"/>
                  </a:cubicBezTo>
                  <a:cubicBezTo>
                    <a:pt x="6350000" y="1424940"/>
                    <a:pt x="4926330" y="0"/>
                    <a:pt x="3175000" y="0"/>
                  </a:cubicBezTo>
                  <a:close/>
                  <a:moveTo>
                    <a:pt x="3175000" y="5833110"/>
                  </a:moveTo>
                  <a:cubicBezTo>
                    <a:pt x="1709420" y="5833110"/>
                    <a:pt x="516890" y="4640580"/>
                    <a:pt x="516890" y="3175000"/>
                  </a:cubicBezTo>
                  <a:cubicBezTo>
                    <a:pt x="516890" y="1709420"/>
                    <a:pt x="1709420" y="516890"/>
                    <a:pt x="3175000" y="516890"/>
                  </a:cubicBezTo>
                  <a:cubicBezTo>
                    <a:pt x="4640580" y="516890"/>
                    <a:pt x="5833110" y="1709420"/>
                    <a:pt x="5833110" y="3175000"/>
                  </a:cubicBezTo>
                  <a:cubicBezTo>
                    <a:pt x="5833110" y="4640580"/>
                    <a:pt x="4640580" y="5833110"/>
                    <a:pt x="3175000" y="5833110"/>
                  </a:cubicBezTo>
                  <a:close/>
                </a:path>
              </a:pathLst>
            </a:custGeom>
            <a:solidFill>
              <a:srgbClr val="397D5A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4073527" y="3926902"/>
            <a:ext cx="5435861" cy="21097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602"/>
              </a:lnSpc>
            </a:pPr>
            <a:r>
              <a:rPr lang="en-US" sz="8174" spc="882">
                <a:solidFill>
                  <a:srgbClr val="231F20"/>
                </a:solidFill>
                <a:latin typeface="Codec Pro ExtraBold"/>
              </a:rPr>
              <a:t>THANK YOU</a:t>
            </a:r>
          </a:p>
        </p:txBody>
      </p:sp>
      <p:sp>
        <p:nvSpPr>
          <p:cNvPr id="17" name="Freeform 17"/>
          <p:cNvSpPr/>
          <p:nvPr/>
        </p:nvSpPr>
        <p:spPr>
          <a:xfrm>
            <a:off x="14134986" y="9078214"/>
            <a:ext cx="4061372" cy="1122171"/>
          </a:xfrm>
          <a:custGeom>
            <a:avLst/>
            <a:gdLst/>
            <a:ahLst/>
            <a:cxnLst/>
            <a:rect l="l" t="t" r="r" b="b"/>
            <a:pathLst>
              <a:path w="4061372" h="1122171">
                <a:moveTo>
                  <a:pt x="0" y="0"/>
                </a:moveTo>
                <a:lnTo>
                  <a:pt x="4061372" y="0"/>
                </a:lnTo>
                <a:lnTo>
                  <a:pt x="4061372" y="1122172"/>
                </a:lnTo>
                <a:lnTo>
                  <a:pt x="0" y="112217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4288" b="-4288"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592495" y="7573922"/>
            <a:ext cx="4687320" cy="4687320"/>
          </a:xfrm>
          <a:custGeom>
            <a:avLst/>
            <a:gdLst/>
            <a:ahLst/>
            <a:cxnLst/>
            <a:rect l="l" t="t" r="r" b="b"/>
            <a:pathLst>
              <a:path w="4687320" h="4687320">
                <a:moveTo>
                  <a:pt x="0" y="0"/>
                </a:moveTo>
                <a:lnTo>
                  <a:pt x="4687320" y="0"/>
                </a:lnTo>
                <a:lnTo>
                  <a:pt x="4687320" y="4687319"/>
                </a:lnTo>
                <a:lnTo>
                  <a:pt x="0" y="468731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4134986" y="9078214"/>
            <a:ext cx="4061372" cy="1122171"/>
          </a:xfrm>
          <a:custGeom>
            <a:avLst/>
            <a:gdLst/>
            <a:ahLst/>
            <a:cxnLst/>
            <a:rect l="l" t="t" r="r" b="b"/>
            <a:pathLst>
              <a:path w="4061372" h="1122171">
                <a:moveTo>
                  <a:pt x="0" y="0"/>
                </a:moveTo>
                <a:lnTo>
                  <a:pt x="4061372" y="0"/>
                </a:lnTo>
                <a:lnTo>
                  <a:pt x="4061372" y="1122172"/>
                </a:lnTo>
                <a:lnTo>
                  <a:pt x="0" y="112217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4288" b="-4288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>
            <a:off x="16887962" y="5985119"/>
            <a:ext cx="2085109" cy="2085109"/>
            <a:chOff x="0" y="0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C5739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-1560220" y="1728186"/>
            <a:ext cx="4687320" cy="4687320"/>
          </a:xfrm>
          <a:custGeom>
            <a:avLst/>
            <a:gdLst/>
            <a:ahLst/>
            <a:cxnLst/>
            <a:rect l="l" t="t" r="r" b="b"/>
            <a:pathLst>
              <a:path w="4687320" h="4687320">
                <a:moveTo>
                  <a:pt x="0" y="0"/>
                </a:moveTo>
                <a:lnTo>
                  <a:pt x="4687320" y="0"/>
                </a:lnTo>
                <a:lnTo>
                  <a:pt x="4687320" y="4687319"/>
                </a:lnTo>
                <a:lnTo>
                  <a:pt x="0" y="468731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8" name="Group 8"/>
          <p:cNvGrpSpPr/>
          <p:nvPr/>
        </p:nvGrpSpPr>
        <p:grpSpPr>
          <a:xfrm>
            <a:off x="-2262642" y="-3904566"/>
            <a:ext cx="8637895" cy="8637895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C5739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7461103" y="1342561"/>
            <a:ext cx="1164616" cy="1910409"/>
            <a:chOff x="0" y="0"/>
            <a:chExt cx="1451520" cy="2381040"/>
          </a:xfrm>
        </p:grpSpPr>
        <p:sp>
          <p:nvSpPr>
            <p:cNvPr id="12" name="Freeform 12"/>
            <p:cNvSpPr/>
            <p:nvPr/>
          </p:nvSpPr>
          <p:spPr>
            <a:xfrm>
              <a:off x="0" y="-19812"/>
              <a:ext cx="1474216" cy="2444877"/>
            </a:xfrm>
            <a:custGeom>
              <a:avLst/>
              <a:gdLst/>
              <a:ahLst/>
              <a:cxnLst/>
              <a:rect l="l" t="t" r="r" b="b"/>
              <a:pathLst>
                <a:path w="1474216" h="2444877">
                  <a:moveTo>
                    <a:pt x="1394587" y="1366393"/>
                  </a:moveTo>
                  <a:lnTo>
                    <a:pt x="395351" y="2365883"/>
                  </a:lnTo>
                  <a:cubicBezTo>
                    <a:pt x="315849" y="2444877"/>
                    <a:pt x="186944" y="2444877"/>
                    <a:pt x="107315" y="2365883"/>
                  </a:cubicBezTo>
                  <a:lnTo>
                    <a:pt x="0" y="2258441"/>
                  </a:lnTo>
                  <a:lnTo>
                    <a:pt x="891286" y="1366393"/>
                  </a:lnTo>
                  <a:cubicBezTo>
                    <a:pt x="970788" y="1286891"/>
                    <a:pt x="970788" y="1157859"/>
                    <a:pt x="891286" y="1078357"/>
                  </a:cubicBezTo>
                  <a:lnTo>
                    <a:pt x="0" y="186944"/>
                  </a:lnTo>
                  <a:lnTo>
                    <a:pt x="107442" y="79502"/>
                  </a:lnTo>
                  <a:cubicBezTo>
                    <a:pt x="186944" y="0"/>
                    <a:pt x="315849" y="0"/>
                    <a:pt x="395478" y="79502"/>
                  </a:cubicBezTo>
                  <a:lnTo>
                    <a:pt x="1394714" y="1078357"/>
                  </a:lnTo>
                  <a:cubicBezTo>
                    <a:pt x="1474216" y="1157859"/>
                    <a:pt x="1474216" y="1286891"/>
                    <a:pt x="1394714" y="1366393"/>
                  </a:cubicBezTo>
                  <a:close/>
                </a:path>
              </a:pathLst>
            </a:custGeom>
            <a:solidFill>
              <a:srgbClr val="1C5739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7601480" y="1995347"/>
            <a:ext cx="325815" cy="605415"/>
            <a:chOff x="0" y="0"/>
            <a:chExt cx="406080" cy="754560"/>
          </a:xfrm>
        </p:grpSpPr>
        <p:sp>
          <p:nvSpPr>
            <p:cNvPr id="14" name="Freeform 14"/>
            <p:cNvSpPr/>
            <p:nvPr/>
          </p:nvSpPr>
          <p:spPr>
            <a:xfrm>
              <a:off x="0" y="-32385"/>
              <a:ext cx="446659" cy="842137"/>
            </a:xfrm>
            <a:custGeom>
              <a:avLst/>
              <a:gdLst/>
              <a:ahLst/>
              <a:cxnLst/>
              <a:rect l="l" t="t" r="r" b="b"/>
              <a:pathLst>
                <a:path w="446659" h="842137">
                  <a:moveTo>
                    <a:pt x="350393" y="246126"/>
                  </a:moveTo>
                  <a:lnTo>
                    <a:pt x="165354" y="60960"/>
                  </a:lnTo>
                  <a:cubicBezTo>
                    <a:pt x="104394" y="0"/>
                    <a:pt x="0" y="42926"/>
                    <a:pt x="0" y="129413"/>
                  </a:cubicBezTo>
                  <a:lnTo>
                    <a:pt x="0" y="712724"/>
                  </a:lnTo>
                  <a:cubicBezTo>
                    <a:pt x="0" y="799211"/>
                    <a:pt x="104394" y="842137"/>
                    <a:pt x="165354" y="781177"/>
                  </a:cubicBezTo>
                  <a:lnTo>
                    <a:pt x="350393" y="596138"/>
                  </a:lnTo>
                  <a:cubicBezTo>
                    <a:pt x="446659" y="499237"/>
                    <a:pt x="446659" y="342519"/>
                    <a:pt x="350393" y="246126"/>
                  </a:cubicBezTo>
                  <a:close/>
                </a:path>
              </a:pathLst>
            </a:custGeom>
            <a:solidFill>
              <a:srgbClr val="1C5739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7907654" y="1519911"/>
            <a:ext cx="5916664" cy="1537801"/>
            <a:chOff x="0" y="0"/>
            <a:chExt cx="7374240" cy="191664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7431151" cy="1963166"/>
            </a:xfrm>
            <a:custGeom>
              <a:avLst/>
              <a:gdLst/>
              <a:ahLst/>
              <a:cxnLst/>
              <a:rect l="l" t="t" r="r" b="b"/>
              <a:pathLst>
                <a:path w="7431151" h="1963166">
                  <a:moveTo>
                    <a:pt x="6464935" y="0"/>
                  </a:moveTo>
                  <a:lnTo>
                    <a:pt x="0" y="0"/>
                  </a:lnTo>
                  <a:lnTo>
                    <a:pt x="837819" y="837565"/>
                  </a:lnTo>
                  <a:cubicBezTo>
                    <a:pt x="877316" y="877062"/>
                    <a:pt x="897636" y="929386"/>
                    <a:pt x="897636" y="981583"/>
                  </a:cubicBezTo>
                  <a:cubicBezTo>
                    <a:pt x="897636" y="1033780"/>
                    <a:pt x="877951" y="1085596"/>
                    <a:pt x="837819" y="1125601"/>
                  </a:cubicBezTo>
                  <a:lnTo>
                    <a:pt x="635" y="1963166"/>
                  </a:lnTo>
                  <a:lnTo>
                    <a:pt x="6464427" y="1963166"/>
                  </a:lnTo>
                  <a:lnTo>
                    <a:pt x="7431151" y="981583"/>
                  </a:lnTo>
                  <a:lnTo>
                    <a:pt x="6464935" y="0"/>
                  </a:lnTo>
                  <a:close/>
                </a:path>
              </a:pathLst>
            </a:custGeom>
            <a:solidFill>
              <a:srgbClr val="1C5739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0914512" y="3636703"/>
            <a:ext cx="1165193" cy="1910409"/>
            <a:chOff x="0" y="0"/>
            <a:chExt cx="1452240" cy="2381040"/>
          </a:xfrm>
        </p:grpSpPr>
        <p:sp>
          <p:nvSpPr>
            <p:cNvPr id="18" name="Freeform 18"/>
            <p:cNvSpPr/>
            <p:nvPr/>
          </p:nvSpPr>
          <p:spPr>
            <a:xfrm>
              <a:off x="-19685" y="-19812"/>
              <a:ext cx="1474216" cy="2444877"/>
            </a:xfrm>
            <a:custGeom>
              <a:avLst/>
              <a:gdLst/>
              <a:ahLst/>
              <a:cxnLst/>
              <a:rect l="l" t="t" r="r" b="b"/>
              <a:pathLst>
                <a:path w="1474216" h="2444877">
                  <a:moveTo>
                    <a:pt x="78994" y="1078484"/>
                  </a:moveTo>
                  <a:lnTo>
                    <a:pt x="1078611" y="78994"/>
                  </a:lnTo>
                  <a:cubicBezTo>
                    <a:pt x="1158240" y="0"/>
                    <a:pt x="1287145" y="0"/>
                    <a:pt x="1366774" y="78994"/>
                  </a:cubicBezTo>
                  <a:lnTo>
                    <a:pt x="1474216" y="186436"/>
                  </a:lnTo>
                  <a:lnTo>
                    <a:pt x="582549" y="1078484"/>
                  </a:lnTo>
                  <a:cubicBezTo>
                    <a:pt x="502920" y="1157986"/>
                    <a:pt x="502920" y="1287018"/>
                    <a:pt x="582549" y="1366520"/>
                  </a:cubicBezTo>
                  <a:lnTo>
                    <a:pt x="1474216" y="2257933"/>
                  </a:lnTo>
                  <a:lnTo>
                    <a:pt x="1366774" y="2365375"/>
                  </a:lnTo>
                  <a:cubicBezTo>
                    <a:pt x="1287145" y="2444877"/>
                    <a:pt x="1158240" y="2444877"/>
                    <a:pt x="1078611" y="2365375"/>
                  </a:cubicBezTo>
                  <a:lnTo>
                    <a:pt x="78994" y="1366012"/>
                  </a:lnTo>
                  <a:cubicBezTo>
                    <a:pt x="0" y="1286510"/>
                    <a:pt x="0" y="1158113"/>
                    <a:pt x="78994" y="1078484"/>
                  </a:cubicBezTo>
                  <a:close/>
                </a:path>
              </a:pathLst>
            </a:custGeom>
            <a:solidFill>
              <a:srgbClr val="397D5A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1601958" y="4289488"/>
            <a:ext cx="325815" cy="605415"/>
            <a:chOff x="0" y="0"/>
            <a:chExt cx="406080" cy="754560"/>
          </a:xfrm>
        </p:grpSpPr>
        <p:sp>
          <p:nvSpPr>
            <p:cNvPr id="20" name="Freeform 20"/>
            <p:cNvSpPr/>
            <p:nvPr/>
          </p:nvSpPr>
          <p:spPr>
            <a:xfrm>
              <a:off x="-24257" y="-32385"/>
              <a:ext cx="447294" cy="842264"/>
            </a:xfrm>
            <a:custGeom>
              <a:avLst/>
              <a:gdLst/>
              <a:ahLst/>
              <a:cxnLst/>
              <a:rect l="l" t="t" r="r" b="b"/>
              <a:pathLst>
                <a:path w="447294" h="842264">
                  <a:moveTo>
                    <a:pt x="96901" y="596138"/>
                  </a:moveTo>
                  <a:lnTo>
                    <a:pt x="281940" y="781304"/>
                  </a:lnTo>
                  <a:cubicBezTo>
                    <a:pt x="342900" y="842264"/>
                    <a:pt x="447294" y="799338"/>
                    <a:pt x="447294" y="712851"/>
                  </a:cubicBezTo>
                  <a:lnTo>
                    <a:pt x="447294" y="129413"/>
                  </a:lnTo>
                  <a:cubicBezTo>
                    <a:pt x="447294" y="42926"/>
                    <a:pt x="342900" y="0"/>
                    <a:pt x="281940" y="60960"/>
                  </a:cubicBezTo>
                  <a:lnTo>
                    <a:pt x="96901" y="246126"/>
                  </a:lnTo>
                  <a:cubicBezTo>
                    <a:pt x="0" y="343027"/>
                    <a:pt x="0" y="499237"/>
                    <a:pt x="96901" y="596138"/>
                  </a:cubicBezTo>
                  <a:close/>
                </a:path>
              </a:pathLst>
            </a:custGeom>
            <a:solidFill>
              <a:srgbClr val="397D5A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5670275" y="3814124"/>
            <a:ext cx="5918974" cy="1537801"/>
            <a:chOff x="0" y="0"/>
            <a:chExt cx="7377120" cy="191664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7434580" cy="1963166"/>
            </a:xfrm>
            <a:custGeom>
              <a:avLst/>
              <a:gdLst/>
              <a:ahLst/>
              <a:cxnLst/>
              <a:rect l="l" t="t" r="r" b="b"/>
              <a:pathLst>
                <a:path w="7434580" h="1963166">
                  <a:moveTo>
                    <a:pt x="967105" y="1963166"/>
                  </a:moveTo>
                  <a:lnTo>
                    <a:pt x="7434580" y="1963166"/>
                  </a:lnTo>
                  <a:lnTo>
                    <a:pt x="6596380" y="1125601"/>
                  </a:lnTo>
                  <a:cubicBezTo>
                    <a:pt x="6556883" y="1086104"/>
                    <a:pt x="6536563" y="1033780"/>
                    <a:pt x="6536563" y="981583"/>
                  </a:cubicBezTo>
                  <a:cubicBezTo>
                    <a:pt x="6536563" y="929386"/>
                    <a:pt x="6556375" y="877570"/>
                    <a:pt x="6596380" y="837565"/>
                  </a:cubicBezTo>
                  <a:lnTo>
                    <a:pt x="7434072" y="0"/>
                  </a:lnTo>
                  <a:lnTo>
                    <a:pt x="967105" y="0"/>
                  </a:lnTo>
                  <a:lnTo>
                    <a:pt x="0" y="980948"/>
                  </a:lnTo>
                  <a:lnTo>
                    <a:pt x="967105" y="1963039"/>
                  </a:lnTo>
                  <a:close/>
                </a:path>
              </a:pathLst>
            </a:custGeom>
            <a:solidFill>
              <a:srgbClr val="397D5A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7369784" y="5861437"/>
            <a:ext cx="1164616" cy="1910409"/>
            <a:chOff x="0" y="0"/>
            <a:chExt cx="1451520" cy="2381040"/>
          </a:xfrm>
        </p:grpSpPr>
        <p:sp>
          <p:nvSpPr>
            <p:cNvPr id="24" name="Freeform 24"/>
            <p:cNvSpPr/>
            <p:nvPr/>
          </p:nvSpPr>
          <p:spPr>
            <a:xfrm>
              <a:off x="0" y="-19812"/>
              <a:ext cx="1474216" cy="2444877"/>
            </a:xfrm>
            <a:custGeom>
              <a:avLst/>
              <a:gdLst/>
              <a:ahLst/>
              <a:cxnLst/>
              <a:rect l="l" t="t" r="r" b="b"/>
              <a:pathLst>
                <a:path w="1474216" h="2444877">
                  <a:moveTo>
                    <a:pt x="1394587" y="1366393"/>
                  </a:moveTo>
                  <a:lnTo>
                    <a:pt x="395351" y="2365883"/>
                  </a:lnTo>
                  <a:cubicBezTo>
                    <a:pt x="315849" y="2444877"/>
                    <a:pt x="186944" y="2444877"/>
                    <a:pt x="107315" y="2365883"/>
                  </a:cubicBezTo>
                  <a:lnTo>
                    <a:pt x="0" y="2258441"/>
                  </a:lnTo>
                  <a:lnTo>
                    <a:pt x="891286" y="1366393"/>
                  </a:lnTo>
                  <a:cubicBezTo>
                    <a:pt x="970788" y="1286891"/>
                    <a:pt x="970788" y="1157859"/>
                    <a:pt x="891286" y="1078357"/>
                  </a:cubicBezTo>
                  <a:lnTo>
                    <a:pt x="0" y="186944"/>
                  </a:lnTo>
                  <a:lnTo>
                    <a:pt x="107442" y="79502"/>
                  </a:lnTo>
                  <a:cubicBezTo>
                    <a:pt x="186944" y="0"/>
                    <a:pt x="315849" y="0"/>
                    <a:pt x="395478" y="79502"/>
                  </a:cubicBezTo>
                  <a:lnTo>
                    <a:pt x="1394714" y="1078357"/>
                  </a:lnTo>
                  <a:cubicBezTo>
                    <a:pt x="1474216" y="1157859"/>
                    <a:pt x="1474216" y="1286891"/>
                    <a:pt x="1394714" y="1366393"/>
                  </a:cubicBezTo>
                  <a:close/>
                </a:path>
              </a:pathLst>
            </a:custGeom>
            <a:solidFill>
              <a:srgbClr val="1C5739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7449560" y="6514222"/>
            <a:ext cx="325815" cy="605415"/>
            <a:chOff x="0" y="0"/>
            <a:chExt cx="406080" cy="754560"/>
          </a:xfrm>
        </p:grpSpPr>
        <p:sp>
          <p:nvSpPr>
            <p:cNvPr id="26" name="Freeform 26"/>
            <p:cNvSpPr/>
            <p:nvPr/>
          </p:nvSpPr>
          <p:spPr>
            <a:xfrm>
              <a:off x="0" y="-32385"/>
              <a:ext cx="446659" cy="842137"/>
            </a:xfrm>
            <a:custGeom>
              <a:avLst/>
              <a:gdLst/>
              <a:ahLst/>
              <a:cxnLst/>
              <a:rect l="l" t="t" r="r" b="b"/>
              <a:pathLst>
                <a:path w="446659" h="842137">
                  <a:moveTo>
                    <a:pt x="350393" y="246126"/>
                  </a:moveTo>
                  <a:lnTo>
                    <a:pt x="165354" y="60960"/>
                  </a:lnTo>
                  <a:cubicBezTo>
                    <a:pt x="104394" y="0"/>
                    <a:pt x="0" y="42926"/>
                    <a:pt x="0" y="129413"/>
                  </a:cubicBezTo>
                  <a:lnTo>
                    <a:pt x="0" y="712724"/>
                  </a:lnTo>
                  <a:cubicBezTo>
                    <a:pt x="0" y="799211"/>
                    <a:pt x="104394" y="842137"/>
                    <a:pt x="165354" y="781177"/>
                  </a:cubicBezTo>
                  <a:lnTo>
                    <a:pt x="350393" y="596138"/>
                  </a:lnTo>
                  <a:cubicBezTo>
                    <a:pt x="446659" y="499237"/>
                    <a:pt x="446659" y="342519"/>
                    <a:pt x="350393" y="246126"/>
                  </a:cubicBezTo>
                  <a:close/>
                </a:path>
              </a:pathLst>
            </a:custGeom>
            <a:solidFill>
              <a:srgbClr val="1C5739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7755734" y="6038786"/>
            <a:ext cx="5916664" cy="1537801"/>
            <a:chOff x="0" y="0"/>
            <a:chExt cx="7374240" cy="191664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7431151" cy="1963166"/>
            </a:xfrm>
            <a:custGeom>
              <a:avLst/>
              <a:gdLst/>
              <a:ahLst/>
              <a:cxnLst/>
              <a:rect l="l" t="t" r="r" b="b"/>
              <a:pathLst>
                <a:path w="7431151" h="1963166">
                  <a:moveTo>
                    <a:pt x="6464935" y="0"/>
                  </a:moveTo>
                  <a:lnTo>
                    <a:pt x="0" y="0"/>
                  </a:lnTo>
                  <a:lnTo>
                    <a:pt x="837819" y="837565"/>
                  </a:lnTo>
                  <a:cubicBezTo>
                    <a:pt x="877316" y="877062"/>
                    <a:pt x="897636" y="929386"/>
                    <a:pt x="897636" y="981583"/>
                  </a:cubicBezTo>
                  <a:cubicBezTo>
                    <a:pt x="897636" y="1033780"/>
                    <a:pt x="877951" y="1085596"/>
                    <a:pt x="837819" y="1125601"/>
                  </a:cubicBezTo>
                  <a:lnTo>
                    <a:pt x="635" y="1963166"/>
                  </a:lnTo>
                  <a:lnTo>
                    <a:pt x="6464427" y="1963166"/>
                  </a:lnTo>
                  <a:lnTo>
                    <a:pt x="7431151" y="981583"/>
                  </a:lnTo>
                  <a:lnTo>
                    <a:pt x="6464935" y="0"/>
                  </a:lnTo>
                  <a:close/>
                </a:path>
              </a:pathLst>
            </a:custGeom>
            <a:solidFill>
              <a:srgbClr val="1C5739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9" name="Freeform 29"/>
          <p:cNvSpPr/>
          <p:nvPr/>
        </p:nvSpPr>
        <p:spPr>
          <a:xfrm>
            <a:off x="9835982" y="7870488"/>
            <a:ext cx="877197" cy="877197"/>
          </a:xfrm>
          <a:custGeom>
            <a:avLst/>
            <a:gdLst/>
            <a:ahLst/>
            <a:cxnLst/>
            <a:rect l="l" t="t" r="r" b="b"/>
            <a:pathLst>
              <a:path w="877197" h="877197">
                <a:moveTo>
                  <a:pt x="0" y="0"/>
                </a:moveTo>
                <a:lnTo>
                  <a:pt x="877197" y="0"/>
                </a:lnTo>
                <a:lnTo>
                  <a:pt x="877197" y="877197"/>
                </a:lnTo>
                <a:lnTo>
                  <a:pt x="0" y="87719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0" name="TextBox 30"/>
          <p:cNvSpPr txBox="1"/>
          <p:nvPr/>
        </p:nvSpPr>
        <p:spPr>
          <a:xfrm>
            <a:off x="681724" y="617403"/>
            <a:ext cx="5605439" cy="23554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034"/>
              </a:lnSpc>
              <a:spcBef>
                <a:spcPct val="0"/>
              </a:spcBef>
            </a:pPr>
            <a:r>
              <a:rPr lang="en-US" sz="6546" spc="641">
                <a:solidFill>
                  <a:srgbClr val="FFFFFF"/>
                </a:solidFill>
                <a:latin typeface="Codec Pro ExtraBold"/>
              </a:rPr>
              <a:t>Meet the Team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8701918" y="1758485"/>
            <a:ext cx="4820591" cy="11476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44"/>
              </a:lnSpc>
            </a:pPr>
            <a:r>
              <a:rPr lang="en-US" sz="2496" spc="244">
                <a:solidFill>
                  <a:srgbClr val="FFFFFF"/>
                </a:solidFill>
                <a:latin typeface="Canva Sans Bold"/>
              </a:rPr>
              <a:t>Narasimha Daddala</a:t>
            </a:r>
          </a:p>
          <a:p>
            <a:pPr>
              <a:lnSpc>
                <a:spcPts val="2892"/>
              </a:lnSpc>
            </a:pPr>
            <a:endParaRPr lang="en-US" sz="2496" spc="244">
              <a:solidFill>
                <a:srgbClr val="FFFFFF"/>
              </a:solidFill>
              <a:latin typeface="Canva Sans Bold"/>
            </a:endParaRPr>
          </a:p>
          <a:p>
            <a:pPr marL="0" lvl="0" indent="0" algn="l">
              <a:lnSpc>
                <a:spcPts val="2892"/>
              </a:lnSpc>
              <a:spcBef>
                <a:spcPct val="0"/>
              </a:spcBef>
            </a:pPr>
            <a:r>
              <a:rPr lang="en-US" sz="2096" spc="205">
                <a:solidFill>
                  <a:srgbClr val="FFFFFF"/>
                </a:solidFill>
                <a:latin typeface="Canva Sans Bold"/>
              </a:rPr>
              <a:t>Team Lead &amp; Data Analyst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6363363" y="1852472"/>
            <a:ext cx="979531" cy="7992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047"/>
              </a:lnSpc>
              <a:spcBef>
                <a:spcPct val="0"/>
              </a:spcBef>
            </a:pPr>
            <a:r>
              <a:rPr lang="en-US" sz="4381" spc="429">
                <a:solidFill>
                  <a:srgbClr val="231F20"/>
                </a:solidFill>
                <a:latin typeface="Codec Pro ExtraBold"/>
              </a:rPr>
              <a:t>01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2079705" y="4120851"/>
            <a:ext cx="979531" cy="7992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047"/>
              </a:lnSpc>
              <a:spcBef>
                <a:spcPct val="0"/>
              </a:spcBef>
            </a:pPr>
            <a:r>
              <a:rPr lang="en-US" sz="4381" spc="429">
                <a:solidFill>
                  <a:srgbClr val="231F20"/>
                </a:solidFill>
                <a:latin typeface="Codec Pro ExtraBold"/>
              </a:rPr>
              <a:t>02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8560768" y="6285223"/>
            <a:ext cx="4707487" cy="15667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11"/>
              </a:lnSpc>
            </a:pPr>
            <a:r>
              <a:rPr lang="en-US" sz="2400" spc="205" dirty="0">
                <a:solidFill>
                  <a:srgbClr val="FFFFFF"/>
                </a:solidFill>
                <a:latin typeface="Canva Sans Bold"/>
              </a:rPr>
              <a:t>Yash Jagdishbhai Nayi</a:t>
            </a:r>
          </a:p>
          <a:p>
            <a:pPr>
              <a:lnSpc>
                <a:spcPts val="3311"/>
              </a:lnSpc>
            </a:pPr>
            <a:endParaRPr lang="en-US" sz="2399" spc="235" dirty="0">
              <a:solidFill>
                <a:srgbClr val="FFFFFF"/>
              </a:solidFill>
              <a:latin typeface="Canva Sans Bold"/>
              <a:hlinkClick r:id="rId7" tooltip="https://canvas.newhaven.edu/courses/23022/users/61484"/>
            </a:endParaRPr>
          </a:p>
          <a:p>
            <a:pPr>
              <a:lnSpc>
                <a:spcPts val="2897"/>
              </a:lnSpc>
            </a:pPr>
            <a:r>
              <a:rPr lang="en-US" sz="2100" spc="205" dirty="0">
                <a:solidFill>
                  <a:srgbClr val="FFFFFF"/>
                </a:solidFill>
                <a:latin typeface="Canva Sans Bold"/>
              </a:rPr>
              <a:t>Data Engineer</a:t>
            </a:r>
          </a:p>
          <a:p>
            <a:pPr marL="0" lvl="0" indent="0" algn="l">
              <a:lnSpc>
                <a:spcPts val="2897"/>
              </a:lnSpc>
              <a:spcBef>
                <a:spcPct val="0"/>
              </a:spcBef>
            </a:pPr>
            <a:endParaRPr lang="en-US" sz="2100" spc="205" dirty="0">
              <a:solidFill>
                <a:srgbClr val="FFFFFF"/>
              </a:solidFill>
              <a:latin typeface="Canva Sans Bold"/>
            </a:endParaRPr>
          </a:p>
        </p:txBody>
      </p:sp>
      <p:sp>
        <p:nvSpPr>
          <p:cNvPr id="35" name="TextBox 35"/>
          <p:cNvSpPr txBox="1"/>
          <p:nvPr/>
        </p:nvSpPr>
        <p:spPr>
          <a:xfrm>
            <a:off x="6211443" y="6371347"/>
            <a:ext cx="979531" cy="7992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047"/>
              </a:lnSpc>
              <a:spcBef>
                <a:spcPct val="0"/>
              </a:spcBef>
            </a:pPr>
            <a:r>
              <a:rPr lang="en-US" sz="4381" spc="429">
                <a:solidFill>
                  <a:srgbClr val="231F20"/>
                </a:solidFill>
                <a:latin typeface="Codec Pro ExtraBold"/>
              </a:rPr>
              <a:t>03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6163818" y="3986657"/>
            <a:ext cx="4652849" cy="15667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11"/>
              </a:lnSpc>
            </a:pPr>
            <a:r>
              <a:rPr lang="en-US" sz="2400" spc="205" dirty="0">
                <a:solidFill>
                  <a:srgbClr val="FFFFFF"/>
                </a:solidFill>
                <a:latin typeface="Canva Sans Bold"/>
              </a:rPr>
              <a:t>Navakanth Reddy Bovilla</a:t>
            </a:r>
          </a:p>
          <a:p>
            <a:pPr algn="r">
              <a:lnSpc>
                <a:spcPts val="3311"/>
              </a:lnSpc>
            </a:pPr>
            <a:endParaRPr lang="en-US" sz="2399" spc="235" dirty="0">
              <a:solidFill>
                <a:srgbClr val="FFFFFF"/>
              </a:solidFill>
              <a:latin typeface="Canva Sans Bold"/>
              <a:hlinkClick r:id="rId8" tooltip="https://canvas.newhaven.edu/courses/23022/users/61134"/>
            </a:endParaRPr>
          </a:p>
          <a:p>
            <a:pPr algn="r">
              <a:lnSpc>
                <a:spcPts val="2897"/>
              </a:lnSpc>
            </a:pPr>
            <a:r>
              <a:rPr lang="en-US" sz="2100" spc="205" dirty="0">
                <a:solidFill>
                  <a:srgbClr val="FFFFFF"/>
                </a:solidFill>
                <a:latin typeface="Canva Sans Bold"/>
              </a:rPr>
              <a:t>Data Engineer</a:t>
            </a:r>
          </a:p>
          <a:p>
            <a:pPr marL="0" lvl="0" indent="0" algn="r">
              <a:lnSpc>
                <a:spcPts val="2897"/>
              </a:lnSpc>
              <a:spcBef>
                <a:spcPct val="0"/>
              </a:spcBef>
            </a:pPr>
            <a:endParaRPr lang="en-US" sz="2100" spc="205" dirty="0">
              <a:solidFill>
                <a:srgbClr val="FFFFFF"/>
              </a:solidFill>
              <a:latin typeface="Canva Sans 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-528002" y="0"/>
            <a:ext cx="19048322" cy="3086100"/>
            <a:chOff x="0" y="0"/>
            <a:chExt cx="5016842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16842" cy="812800"/>
            </a:xfrm>
            <a:custGeom>
              <a:avLst/>
              <a:gdLst/>
              <a:ahLst/>
              <a:cxnLst/>
              <a:rect l="l" t="t" r="r" b="b"/>
              <a:pathLst>
                <a:path w="5016842" h="812800">
                  <a:moveTo>
                    <a:pt x="0" y="0"/>
                  </a:moveTo>
                  <a:lnTo>
                    <a:pt x="5016842" y="0"/>
                  </a:lnTo>
                  <a:lnTo>
                    <a:pt x="501684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C573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5016842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6906074" y="3442596"/>
            <a:ext cx="4473739" cy="636748"/>
            <a:chOff x="0" y="0"/>
            <a:chExt cx="1178269" cy="16770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178269" cy="167703"/>
            </a:xfrm>
            <a:custGeom>
              <a:avLst/>
              <a:gdLst/>
              <a:ahLst/>
              <a:cxnLst/>
              <a:rect l="l" t="t" r="r" b="b"/>
              <a:pathLst>
                <a:path w="1178269" h="167703">
                  <a:moveTo>
                    <a:pt x="0" y="0"/>
                  </a:moveTo>
                  <a:lnTo>
                    <a:pt x="1178269" y="0"/>
                  </a:lnTo>
                  <a:lnTo>
                    <a:pt x="1178269" y="167703"/>
                  </a:lnTo>
                  <a:lnTo>
                    <a:pt x="0" y="167703"/>
                  </a:lnTo>
                  <a:close/>
                </a:path>
              </a:pathLst>
            </a:custGeom>
            <a:solidFill>
              <a:srgbClr val="1C573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1178269" cy="2153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424"/>
                </a:lnSpc>
                <a:spcBef>
                  <a:spcPct val="0"/>
                </a:spcBef>
              </a:pPr>
              <a:r>
                <a:rPr lang="en-US" sz="2481" spc="24">
                  <a:solidFill>
                    <a:srgbClr val="FFFFFF"/>
                  </a:solidFill>
                  <a:latin typeface="Canva Sans Italics"/>
                </a:rPr>
                <a:t>Problem Statement #2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6906074" y="7902043"/>
            <a:ext cx="4473739" cy="1356257"/>
            <a:chOff x="0" y="0"/>
            <a:chExt cx="1178269" cy="357204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178269" cy="357204"/>
            </a:xfrm>
            <a:custGeom>
              <a:avLst/>
              <a:gdLst/>
              <a:ahLst/>
              <a:cxnLst/>
              <a:rect l="l" t="t" r="r" b="b"/>
              <a:pathLst>
                <a:path w="1178269" h="357204">
                  <a:moveTo>
                    <a:pt x="0" y="0"/>
                  </a:moveTo>
                  <a:lnTo>
                    <a:pt x="1178269" y="0"/>
                  </a:lnTo>
                  <a:lnTo>
                    <a:pt x="1178269" y="357204"/>
                  </a:lnTo>
                  <a:lnTo>
                    <a:pt x="0" y="357204"/>
                  </a:lnTo>
                  <a:close/>
                </a:path>
              </a:pathLst>
            </a:custGeom>
            <a:solidFill>
              <a:srgbClr val="397D5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1178269" cy="395304"/>
            </a:xfrm>
            <a:prstGeom prst="rect">
              <a:avLst/>
            </a:prstGeom>
          </p:spPr>
          <p:txBody>
            <a:bodyPr lIns="114300" tIns="114300" rIns="114300" bIns="114300" rtlCol="0" anchor="ctr"/>
            <a:lstStyle/>
            <a:p>
              <a:pPr marL="0" lvl="0" indent="0" algn="ctr">
                <a:lnSpc>
                  <a:spcPts val="2621"/>
                </a:lnSpc>
                <a:spcBef>
                  <a:spcPct val="0"/>
                </a:spcBef>
              </a:pPr>
              <a:r>
                <a:rPr lang="en-US" sz="1899" spc="18" dirty="0">
                  <a:solidFill>
                    <a:srgbClr val="FFFFFF"/>
                  </a:solidFill>
                  <a:latin typeface="Canva Sans Italics"/>
                </a:rPr>
                <a:t>Public Transit Should Be Uber’s New Best Friend?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1884638" y="3442596"/>
            <a:ext cx="4473739" cy="636748"/>
            <a:chOff x="0" y="0"/>
            <a:chExt cx="1178269" cy="167703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178269" cy="167703"/>
            </a:xfrm>
            <a:custGeom>
              <a:avLst/>
              <a:gdLst/>
              <a:ahLst/>
              <a:cxnLst/>
              <a:rect l="l" t="t" r="r" b="b"/>
              <a:pathLst>
                <a:path w="1178269" h="167703">
                  <a:moveTo>
                    <a:pt x="0" y="0"/>
                  </a:moveTo>
                  <a:lnTo>
                    <a:pt x="1178269" y="0"/>
                  </a:lnTo>
                  <a:lnTo>
                    <a:pt x="1178269" y="167703"/>
                  </a:lnTo>
                  <a:lnTo>
                    <a:pt x="0" y="167703"/>
                  </a:lnTo>
                  <a:close/>
                </a:path>
              </a:pathLst>
            </a:custGeom>
            <a:solidFill>
              <a:srgbClr val="1C573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1178269" cy="2153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424"/>
                </a:lnSpc>
                <a:spcBef>
                  <a:spcPct val="0"/>
                </a:spcBef>
              </a:pPr>
              <a:r>
                <a:rPr lang="en-US" sz="2481" spc="24">
                  <a:solidFill>
                    <a:srgbClr val="FFFFFF"/>
                  </a:solidFill>
                  <a:latin typeface="Canva Sans Italics"/>
                </a:rPr>
                <a:t>Problem Statement #3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1884638" y="7902043"/>
            <a:ext cx="4473739" cy="1356257"/>
            <a:chOff x="0" y="0"/>
            <a:chExt cx="1178269" cy="357204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178269" cy="357204"/>
            </a:xfrm>
            <a:custGeom>
              <a:avLst/>
              <a:gdLst/>
              <a:ahLst/>
              <a:cxnLst/>
              <a:rect l="l" t="t" r="r" b="b"/>
              <a:pathLst>
                <a:path w="1178269" h="357204">
                  <a:moveTo>
                    <a:pt x="0" y="0"/>
                  </a:moveTo>
                  <a:lnTo>
                    <a:pt x="1178269" y="0"/>
                  </a:lnTo>
                  <a:lnTo>
                    <a:pt x="1178269" y="357204"/>
                  </a:lnTo>
                  <a:lnTo>
                    <a:pt x="0" y="357204"/>
                  </a:lnTo>
                  <a:close/>
                </a:path>
              </a:pathLst>
            </a:custGeom>
            <a:solidFill>
              <a:srgbClr val="397D5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1178269" cy="395304"/>
            </a:xfrm>
            <a:prstGeom prst="rect">
              <a:avLst/>
            </a:prstGeom>
          </p:spPr>
          <p:txBody>
            <a:bodyPr lIns="114300" tIns="114300" rIns="114300" bIns="114300" rtlCol="0" anchor="ctr"/>
            <a:lstStyle/>
            <a:p>
              <a:pPr marL="0" lvl="0" indent="0" algn="ctr">
                <a:lnSpc>
                  <a:spcPts val="2621"/>
                </a:lnSpc>
                <a:spcBef>
                  <a:spcPct val="0"/>
                </a:spcBef>
              </a:pPr>
              <a:r>
                <a:rPr lang="en-US" sz="1899" spc="18" dirty="0">
                  <a:solidFill>
                    <a:srgbClr val="FFFFFF"/>
                  </a:solidFill>
                  <a:latin typeface="Canva Sans Italics"/>
                </a:rPr>
                <a:t>Is Uber Making NYC Rush-Hour Traffic Worse?</a:t>
              </a:r>
              <a:endParaRPr lang="en-US" sz="1899" spc="18" dirty="0">
                <a:solidFill>
                  <a:srgbClr val="FFFFFF"/>
                </a:solidFill>
                <a:latin typeface="Canva Sans Semi-Bold Italics"/>
                <a:hlinkClick r:id="rId3" tooltip="https://fivethirtyeight.com/features/is-uber-making-nyc-rush-hour-traffic-worse/"/>
              </a:endParaRPr>
            </a:p>
          </p:txBody>
        </p:sp>
      </p:grpSp>
      <p:sp>
        <p:nvSpPr>
          <p:cNvPr id="18" name="Freeform 18"/>
          <p:cNvSpPr/>
          <p:nvPr/>
        </p:nvSpPr>
        <p:spPr>
          <a:xfrm>
            <a:off x="15408481" y="-2153153"/>
            <a:ext cx="4116356" cy="4116356"/>
          </a:xfrm>
          <a:custGeom>
            <a:avLst/>
            <a:gdLst/>
            <a:ahLst/>
            <a:cxnLst/>
            <a:rect l="l" t="t" r="r" b="b"/>
            <a:pathLst>
              <a:path w="4116356" h="4116356">
                <a:moveTo>
                  <a:pt x="0" y="0"/>
                </a:moveTo>
                <a:lnTo>
                  <a:pt x="4116355" y="0"/>
                </a:lnTo>
                <a:lnTo>
                  <a:pt x="4116355" y="4116356"/>
                </a:lnTo>
                <a:lnTo>
                  <a:pt x="0" y="411635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/>
          <p:cNvSpPr/>
          <p:nvPr/>
        </p:nvSpPr>
        <p:spPr>
          <a:xfrm>
            <a:off x="-2602379" y="0"/>
            <a:ext cx="3256087" cy="3256087"/>
          </a:xfrm>
          <a:custGeom>
            <a:avLst/>
            <a:gdLst/>
            <a:ahLst/>
            <a:cxnLst/>
            <a:rect l="l" t="t" r="r" b="b"/>
            <a:pathLst>
              <a:path w="3256087" h="3256087">
                <a:moveTo>
                  <a:pt x="0" y="0"/>
                </a:moveTo>
                <a:lnTo>
                  <a:pt x="3256087" y="0"/>
                </a:lnTo>
                <a:lnTo>
                  <a:pt x="3256087" y="3256087"/>
                </a:lnTo>
                <a:lnTo>
                  <a:pt x="0" y="325608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Freeform 20"/>
          <p:cNvSpPr/>
          <p:nvPr/>
        </p:nvSpPr>
        <p:spPr>
          <a:xfrm>
            <a:off x="14134986" y="9154414"/>
            <a:ext cx="4061372" cy="1122171"/>
          </a:xfrm>
          <a:custGeom>
            <a:avLst/>
            <a:gdLst/>
            <a:ahLst/>
            <a:cxnLst/>
            <a:rect l="l" t="t" r="r" b="b"/>
            <a:pathLst>
              <a:path w="4061372" h="1122171">
                <a:moveTo>
                  <a:pt x="0" y="0"/>
                </a:moveTo>
                <a:lnTo>
                  <a:pt x="4061372" y="0"/>
                </a:lnTo>
                <a:lnTo>
                  <a:pt x="4061372" y="1122172"/>
                </a:lnTo>
                <a:lnTo>
                  <a:pt x="0" y="112217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4288" b="-4288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1" name="Group 21"/>
          <p:cNvGrpSpPr/>
          <p:nvPr/>
        </p:nvGrpSpPr>
        <p:grpSpPr>
          <a:xfrm>
            <a:off x="1929623" y="3442596"/>
            <a:ext cx="4473739" cy="636748"/>
            <a:chOff x="0" y="0"/>
            <a:chExt cx="1178269" cy="167703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178269" cy="167703"/>
            </a:xfrm>
            <a:custGeom>
              <a:avLst/>
              <a:gdLst/>
              <a:ahLst/>
              <a:cxnLst/>
              <a:rect l="l" t="t" r="r" b="b"/>
              <a:pathLst>
                <a:path w="1178269" h="167703">
                  <a:moveTo>
                    <a:pt x="0" y="0"/>
                  </a:moveTo>
                  <a:lnTo>
                    <a:pt x="1178269" y="0"/>
                  </a:lnTo>
                  <a:lnTo>
                    <a:pt x="1178269" y="167703"/>
                  </a:lnTo>
                  <a:lnTo>
                    <a:pt x="0" y="167703"/>
                  </a:lnTo>
                  <a:close/>
                </a:path>
              </a:pathLst>
            </a:custGeom>
            <a:solidFill>
              <a:srgbClr val="1C573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-47625"/>
              <a:ext cx="1178269" cy="2153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424"/>
                </a:lnSpc>
                <a:spcBef>
                  <a:spcPct val="0"/>
                </a:spcBef>
              </a:pPr>
              <a:r>
                <a:rPr lang="en-US" sz="2481" spc="24">
                  <a:solidFill>
                    <a:srgbClr val="FFFFFF"/>
                  </a:solidFill>
                  <a:latin typeface="Canva Sans Italics"/>
                </a:rPr>
                <a:t>Problem Statement #1</a:t>
              </a: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1929623" y="7902043"/>
            <a:ext cx="4473739" cy="1356257"/>
            <a:chOff x="0" y="0"/>
            <a:chExt cx="1178269" cy="357204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1178269" cy="357204"/>
            </a:xfrm>
            <a:custGeom>
              <a:avLst/>
              <a:gdLst/>
              <a:ahLst/>
              <a:cxnLst/>
              <a:rect l="l" t="t" r="r" b="b"/>
              <a:pathLst>
                <a:path w="1178269" h="357204">
                  <a:moveTo>
                    <a:pt x="0" y="0"/>
                  </a:moveTo>
                  <a:lnTo>
                    <a:pt x="1178269" y="0"/>
                  </a:lnTo>
                  <a:lnTo>
                    <a:pt x="1178269" y="357204"/>
                  </a:lnTo>
                  <a:lnTo>
                    <a:pt x="0" y="357204"/>
                  </a:lnTo>
                  <a:close/>
                </a:path>
              </a:pathLst>
            </a:custGeom>
            <a:solidFill>
              <a:srgbClr val="397D5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0" y="-38100"/>
              <a:ext cx="1178269" cy="395304"/>
            </a:xfrm>
            <a:prstGeom prst="rect">
              <a:avLst/>
            </a:prstGeom>
          </p:spPr>
          <p:txBody>
            <a:bodyPr lIns="114300" tIns="114300" rIns="114300" bIns="114300" rtlCol="0" anchor="ctr"/>
            <a:lstStyle/>
            <a:p>
              <a:pPr marL="0" lvl="0" indent="0" algn="ctr">
                <a:lnSpc>
                  <a:spcPts val="2621"/>
                </a:lnSpc>
                <a:spcBef>
                  <a:spcPct val="0"/>
                </a:spcBef>
              </a:pPr>
              <a:r>
                <a:rPr lang="en-US" sz="1899" spc="18">
                  <a:solidFill>
                    <a:srgbClr val="FFFFFF"/>
                  </a:solidFill>
                  <a:latin typeface="Canva Sans Italics"/>
                </a:rPr>
                <a:t>Uber Is Serving New York’s Outer Boroughs More Than Taxis Are?</a:t>
              </a:r>
            </a:p>
          </p:txBody>
        </p:sp>
      </p:grpSp>
      <p:sp>
        <p:nvSpPr>
          <p:cNvPr id="27" name="Freeform 27">
            <a:hlinkClick r:id="rId7" tooltip="https://fivethirtyeight.com/features/uber-is-serving-new-yorks-outer-boroughs-more-than-taxis-are/"/>
          </p:cNvPr>
          <p:cNvSpPr/>
          <p:nvPr/>
        </p:nvSpPr>
        <p:spPr>
          <a:xfrm>
            <a:off x="1929623" y="4079343"/>
            <a:ext cx="4473739" cy="3889240"/>
          </a:xfrm>
          <a:custGeom>
            <a:avLst/>
            <a:gdLst/>
            <a:ahLst/>
            <a:cxnLst/>
            <a:rect l="l" t="t" r="r" b="b"/>
            <a:pathLst>
              <a:path w="4473739" h="3889240">
                <a:moveTo>
                  <a:pt x="0" y="0"/>
                </a:moveTo>
                <a:lnTo>
                  <a:pt x="4473739" y="0"/>
                </a:lnTo>
                <a:lnTo>
                  <a:pt x="4473739" y="3889241"/>
                </a:lnTo>
                <a:lnTo>
                  <a:pt x="0" y="388924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r="-477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8" name="Freeform 28">
            <a:hlinkClick r:id="rId9" tooltip="https://fivethirtyeight.com/features/public-transit-should-be-ubers-new-best-friend/"/>
          </p:cNvPr>
          <p:cNvSpPr/>
          <p:nvPr/>
        </p:nvSpPr>
        <p:spPr>
          <a:xfrm>
            <a:off x="6906074" y="4079343"/>
            <a:ext cx="4473739" cy="3889240"/>
          </a:xfrm>
          <a:custGeom>
            <a:avLst/>
            <a:gdLst/>
            <a:ahLst/>
            <a:cxnLst/>
            <a:rect l="l" t="t" r="r" b="b"/>
            <a:pathLst>
              <a:path w="4473739" h="3889240">
                <a:moveTo>
                  <a:pt x="0" y="0"/>
                </a:moveTo>
                <a:lnTo>
                  <a:pt x="4473739" y="0"/>
                </a:lnTo>
                <a:lnTo>
                  <a:pt x="4473739" y="3889241"/>
                </a:lnTo>
                <a:lnTo>
                  <a:pt x="0" y="3889241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t="-1482" b="-148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9" name="Freeform 29">
            <a:hlinkClick r:id="rId3" tooltip="https://fivethirtyeight.com/features/is-uber-making-nyc-rush-hour-traffic-worse/"/>
          </p:cNvPr>
          <p:cNvSpPr/>
          <p:nvPr/>
        </p:nvSpPr>
        <p:spPr>
          <a:xfrm>
            <a:off x="11866636" y="4079343"/>
            <a:ext cx="4509743" cy="3889240"/>
          </a:xfrm>
          <a:custGeom>
            <a:avLst/>
            <a:gdLst/>
            <a:ahLst/>
            <a:cxnLst/>
            <a:rect l="l" t="t" r="r" b="b"/>
            <a:pathLst>
              <a:path w="4509743" h="3889240">
                <a:moveTo>
                  <a:pt x="0" y="0"/>
                </a:moveTo>
                <a:lnTo>
                  <a:pt x="4509743" y="0"/>
                </a:lnTo>
                <a:lnTo>
                  <a:pt x="4509743" y="3889241"/>
                </a:lnTo>
                <a:lnTo>
                  <a:pt x="0" y="3889241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-8756" r="-78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0" name="TextBox 30"/>
          <p:cNvSpPr txBox="1"/>
          <p:nvPr/>
        </p:nvSpPr>
        <p:spPr>
          <a:xfrm>
            <a:off x="3690980" y="1127511"/>
            <a:ext cx="10713642" cy="1388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472"/>
              </a:lnSpc>
            </a:pPr>
            <a:r>
              <a:rPr lang="en-US" sz="7588" spc="743">
                <a:solidFill>
                  <a:srgbClr val="FFFFFF"/>
                </a:solidFill>
                <a:latin typeface="Codec Pro ExtraBold"/>
              </a:rPr>
              <a:t>Problem Statement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633448" y="374453"/>
            <a:ext cx="17021103" cy="3970203"/>
            <a:chOff x="0" y="0"/>
            <a:chExt cx="4482924" cy="104565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482924" cy="1045650"/>
            </a:xfrm>
            <a:custGeom>
              <a:avLst/>
              <a:gdLst/>
              <a:ahLst/>
              <a:cxnLst/>
              <a:rect l="l" t="t" r="r" b="b"/>
              <a:pathLst>
                <a:path w="4482924" h="1045650">
                  <a:moveTo>
                    <a:pt x="0" y="0"/>
                  </a:moveTo>
                  <a:lnTo>
                    <a:pt x="4482924" y="0"/>
                  </a:lnTo>
                  <a:lnTo>
                    <a:pt x="4482924" y="1045650"/>
                  </a:lnTo>
                  <a:lnTo>
                    <a:pt x="0" y="1045650"/>
                  </a:lnTo>
                  <a:close/>
                </a:path>
              </a:pathLst>
            </a:custGeom>
            <a:solidFill>
              <a:srgbClr val="1C573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4482924" cy="1064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667020" y="395051"/>
            <a:ext cx="16933642" cy="3949605"/>
          </a:xfrm>
          <a:custGeom>
            <a:avLst/>
            <a:gdLst/>
            <a:ahLst/>
            <a:cxnLst/>
            <a:rect l="l" t="t" r="r" b="b"/>
            <a:pathLst>
              <a:path w="16933642" h="3949605">
                <a:moveTo>
                  <a:pt x="0" y="0"/>
                </a:moveTo>
                <a:lnTo>
                  <a:pt x="16933643" y="0"/>
                </a:lnTo>
                <a:lnTo>
                  <a:pt x="16933643" y="3949605"/>
                </a:lnTo>
                <a:lnTo>
                  <a:pt x="0" y="39496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8000"/>
            </a:blip>
            <a:stretch>
              <a:fillRect t="-92914" b="-92914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7" name="Group 7"/>
          <p:cNvGrpSpPr/>
          <p:nvPr/>
        </p:nvGrpSpPr>
        <p:grpSpPr>
          <a:xfrm>
            <a:off x="6085403" y="4621028"/>
            <a:ext cx="47625" cy="4637272"/>
            <a:chOff x="0" y="0"/>
            <a:chExt cx="12543" cy="1221339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543" cy="1221339"/>
            </a:xfrm>
            <a:custGeom>
              <a:avLst/>
              <a:gdLst/>
              <a:ahLst/>
              <a:cxnLst/>
              <a:rect l="l" t="t" r="r" b="b"/>
              <a:pathLst>
                <a:path w="12543" h="1221339">
                  <a:moveTo>
                    <a:pt x="0" y="0"/>
                  </a:moveTo>
                  <a:lnTo>
                    <a:pt x="12543" y="0"/>
                  </a:lnTo>
                  <a:lnTo>
                    <a:pt x="12543" y="1221339"/>
                  </a:lnTo>
                  <a:lnTo>
                    <a:pt x="0" y="1221339"/>
                  </a:lnTo>
                  <a:close/>
                </a:path>
              </a:pathLst>
            </a:custGeom>
            <a:solidFill>
              <a:srgbClr val="1565C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19050"/>
              <a:ext cx="12543" cy="124038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2248093" y="4621028"/>
            <a:ext cx="47625" cy="4637272"/>
            <a:chOff x="0" y="0"/>
            <a:chExt cx="12543" cy="1221339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2543" cy="1221339"/>
            </a:xfrm>
            <a:custGeom>
              <a:avLst/>
              <a:gdLst/>
              <a:ahLst/>
              <a:cxnLst/>
              <a:rect l="l" t="t" r="r" b="b"/>
              <a:pathLst>
                <a:path w="12543" h="1221339">
                  <a:moveTo>
                    <a:pt x="0" y="0"/>
                  </a:moveTo>
                  <a:lnTo>
                    <a:pt x="12543" y="0"/>
                  </a:lnTo>
                  <a:lnTo>
                    <a:pt x="12543" y="1221339"/>
                  </a:lnTo>
                  <a:lnTo>
                    <a:pt x="0" y="1221339"/>
                  </a:lnTo>
                  <a:close/>
                </a:path>
              </a:pathLst>
            </a:custGeom>
            <a:solidFill>
              <a:srgbClr val="1565C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19050"/>
              <a:ext cx="12543" cy="124038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13" name="Freeform 13"/>
          <p:cNvSpPr/>
          <p:nvPr/>
        </p:nvSpPr>
        <p:spPr>
          <a:xfrm>
            <a:off x="14134986" y="9315450"/>
            <a:ext cx="4061372" cy="842071"/>
          </a:xfrm>
          <a:custGeom>
            <a:avLst/>
            <a:gdLst/>
            <a:ahLst/>
            <a:cxnLst/>
            <a:rect l="l" t="t" r="r" b="b"/>
            <a:pathLst>
              <a:path w="4061372" h="842071">
                <a:moveTo>
                  <a:pt x="0" y="0"/>
                </a:moveTo>
                <a:lnTo>
                  <a:pt x="4061372" y="0"/>
                </a:lnTo>
                <a:lnTo>
                  <a:pt x="4061372" y="842071"/>
                </a:lnTo>
                <a:lnTo>
                  <a:pt x="0" y="84207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27100" b="-1759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/>
          <p:cNvSpPr/>
          <p:nvPr/>
        </p:nvSpPr>
        <p:spPr>
          <a:xfrm>
            <a:off x="6856913" y="4795517"/>
            <a:ext cx="1973318" cy="799319"/>
          </a:xfrm>
          <a:custGeom>
            <a:avLst/>
            <a:gdLst/>
            <a:ahLst/>
            <a:cxnLst/>
            <a:rect l="l" t="t" r="r" b="b"/>
            <a:pathLst>
              <a:path w="1973318" h="799319">
                <a:moveTo>
                  <a:pt x="0" y="0"/>
                </a:moveTo>
                <a:lnTo>
                  <a:pt x="1973318" y="0"/>
                </a:lnTo>
                <a:lnTo>
                  <a:pt x="1973318" y="799318"/>
                </a:lnTo>
                <a:lnTo>
                  <a:pt x="0" y="79931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/>
          <p:cNvSpPr/>
          <p:nvPr/>
        </p:nvSpPr>
        <p:spPr>
          <a:xfrm>
            <a:off x="9554117" y="5195176"/>
            <a:ext cx="1778137" cy="877054"/>
          </a:xfrm>
          <a:custGeom>
            <a:avLst/>
            <a:gdLst/>
            <a:ahLst/>
            <a:cxnLst/>
            <a:rect l="l" t="t" r="r" b="b"/>
            <a:pathLst>
              <a:path w="1778137" h="877054">
                <a:moveTo>
                  <a:pt x="0" y="0"/>
                </a:moveTo>
                <a:lnTo>
                  <a:pt x="1778136" y="0"/>
                </a:lnTo>
                <a:lnTo>
                  <a:pt x="1778136" y="877054"/>
                </a:lnTo>
                <a:lnTo>
                  <a:pt x="0" y="87705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/>
          <p:cNvSpPr/>
          <p:nvPr/>
        </p:nvSpPr>
        <p:spPr>
          <a:xfrm>
            <a:off x="14324543" y="4823638"/>
            <a:ext cx="1525775" cy="1248592"/>
          </a:xfrm>
          <a:custGeom>
            <a:avLst/>
            <a:gdLst/>
            <a:ahLst/>
            <a:cxnLst/>
            <a:rect l="l" t="t" r="r" b="b"/>
            <a:pathLst>
              <a:path w="1525775" h="1248592">
                <a:moveTo>
                  <a:pt x="0" y="0"/>
                </a:moveTo>
                <a:lnTo>
                  <a:pt x="1525775" y="0"/>
                </a:lnTo>
                <a:lnTo>
                  <a:pt x="1525775" y="1248592"/>
                </a:lnTo>
                <a:lnTo>
                  <a:pt x="0" y="124859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TextBox 17"/>
          <p:cNvSpPr txBox="1"/>
          <p:nvPr/>
        </p:nvSpPr>
        <p:spPr>
          <a:xfrm>
            <a:off x="4375955" y="1457784"/>
            <a:ext cx="9515774" cy="1536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502"/>
              </a:lnSpc>
              <a:spcBef>
                <a:spcPct val="0"/>
              </a:spcBef>
            </a:pPr>
            <a:r>
              <a:rPr lang="en-US" sz="8335" spc="816">
                <a:solidFill>
                  <a:srgbClr val="FFFFFF"/>
                </a:solidFill>
                <a:latin typeface="Codec Pro ExtraBold"/>
              </a:rPr>
              <a:t>THE SOLUTION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6380678" y="6264509"/>
            <a:ext cx="5673597" cy="7971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31"/>
              </a:lnSpc>
            </a:pPr>
            <a:r>
              <a:rPr lang="en-US" sz="2341" spc="229">
                <a:solidFill>
                  <a:srgbClr val="231F20"/>
                </a:solidFill>
                <a:latin typeface="Canva Sans Bold"/>
              </a:rPr>
              <a:t>potential synergy between Uber and public transit systems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095506" y="6264509"/>
            <a:ext cx="2732632" cy="7971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31"/>
              </a:lnSpc>
            </a:pPr>
            <a:r>
              <a:rPr lang="en-US" sz="2341" spc="229">
                <a:solidFill>
                  <a:srgbClr val="231F20"/>
                </a:solidFill>
                <a:latin typeface="Canva Sans Bold"/>
              </a:rPr>
              <a:t>Mode of Transportation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2489536" y="6281876"/>
            <a:ext cx="4590194" cy="7971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31"/>
              </a:lnSpc>
            </a:pPr>
            <a:r>
              <a:rPr lang="en-US" sz="2341" spc="229">
                <a:solidFill>
                  <a:srgbClr val="231F20"/>
                </a:solidFill>
                <a:latin typeface="Canva Sans Bold"/>
              </a:rPr>
              <a:t>investigate the impact of Uber on rush-hour traffic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227822" y="7367151"/>
            <a:ext cx="4468000" cy="15580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45"/>
              </a:lnSpc>
            </a:pPr>
            <a:r>
              <a:rPr lang="en-US" sz="1844" spc="180">
                <a:solidFill>
                  <a:srgbClr val="231F20"/>
                </a:solidFill>
                <a:latin typeface="Canva Sans"/>
              </a:rPr>
              <a:t>This analysis, would involve looking at the number of rides, location coverage, and the rest of the factors to set the extent of Uber’s presence in the area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6380678" y="7367151"/>
            <a:ext cx="5673597" cy="250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45"/>
              </a:lnSpc>
            </a:pPr>
            <a:r>
              <a:rPr lang="en-US" sz="1844" spc="180">
                <a:solidFill>
                  <a:srgbClr val="231F20"/>
                </a:solidFill>
                <a:latin typeface="Canva Sans"/>
              </a:rPr>
              <a:t>exploring how Uber can complement public transportation by providing convenient last-mile solutions, especially in areas with limited transit options. The analysis would focus on strategies for enhancing the cooperation between Uber and public transit for the benefit of commuters.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2645883" y="7307613"/>
            <a:ext cx="4468000" cy="18723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45"/>
              </a:lnSpc>
            </a:pPr>
            <a:r>
              <a:rPr lang="en-US" sz="1844" spc="180">
                <a:solidFill>
                  <a:srgbClr val="231F20"/>
                </a:solidFill>
                <a:latin typeface="Canva Sans"/>
              </a:rPr>
              <a:t> By studying traffic data, including congestion levels, travel times, and the prevalence of ride-sharing services meanwhile peak hours. To determine</a:t>
            </a:r>
          </a:p>
        </p:txBody>
      </p:sp>
      <p:sp>
        <p:nvSpPr>
          <p:cNvPr id="24" name="Freeform 24"/>
          <p:cNvSpPr/>
          <p:nvPr/>
        </p:nvSpPr>
        <p:spPr>
          <a:xfrm>
            <a:off x="2475163" y="5143500"/>
            <a:ext cx="1973318" cy="799319"/>
          </a:xfrm>
          <a:custGeom>
            <a:avLst/>
            <a:gdLst/>
            <a:ahLst/>
            <a:cxnLst/>
            <a:rect l="l" t="t" r="r" b="b"/>
            <a:pathLst>
              <a:path w="1973318" h="799319">
                <a:moveTo>
                  <a:pt x="0" y="0"/>
                </a:moveTo>
                <a:lnTo>
                  <a:pt x="1973318" y="0"/>
                </a:lnTo>
                <a:lnTo>
                  <a:pt x="1973318" y="799319"/>
                </a:lnTo>
                <a:lnTo>
                  <a:pt x="0" y="79931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0" y="0"/>
            <a:ext cx="9551719" cy="5372843"/>
            <a:chOff x="0" y="0"/>
            <a:chExt cx="6089457" cy="342532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089457" cy="3425320"/>
            </a:xfrm>
            <a:custGeom>
              <a:avLst/>
              <a:gdLst/>
              <a:ahLst/>
              <a:cxnLst/>
              <a:rect l="l" t="t" r="r" b="b"/>
              <a:pathLst>
                <a:path w="6089457" h="3425320">
                  <a:moveTo>
                    <a:pt x="0" y="3425320"/>
                  </a:moveTo>
                  <a:lnTo>
                    <a:pt x="0" y="0"/>
                  </a:lnTo>
                  <a:lnTo>
                    <a:pt x="6089457" y="0"/>
                  </a:lnTo>
                  <a:cubicBezTo>
                    <a:pt x="4059638" y="1141773"/>
                    <a:pt x="2029819" y="2283546"/>
                    <a:pt x="0" y="3425320"/>
                  </a:cubicBezTo>
                  <a:close/>
                </a:path>
              </a:pathLst>
            </a:custGeom>
            <a:solidFill>
              <a:srgbClr val="F9D54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Freeform 4"/>
            <p:cNvSpPr/>
            <p:nvPr/>
          </p:nvSpPr>
          <p:spPr>
            <a:xfrm>
              <a:off x="0" y="0"/>
              <a:ext cx="6089457" cy="3425320"/>
            </a:xfrm>
            <a:custGeom>
              <a:avLst/>
              <a:gdLst/>
              <a:ahLst/>
              <a:cxnLst/>
              <a:rect l="l" t="t" r="r" b="b"/>
              <a:pathLst>
                <a:path w="6089457" h="3425320">
                  <a:moveTo>
                    <a:pt x="0" y="3425320"/>
                  </a:moveTo>
                  <a:lnTo>
                    <a:pt x="0" y="0"/>
                  </a:lnTo>
                  <a:lnTo>
                    <a:pt x="6089457" y="0"/>
                  </a:lnTo>
                  <a:cubicBezTo>
                    <a:pt x="4059638" y="1141773"/>
                    <a:pt x="2029819" y="2283546"/>
                    <a:pt x="0" y="3425320"/>
                  </a:cubicBezTo>
                  <a:close/>
                </a:path>
              </a:pathLst>
            </a:custGeom>
            <a:blipFill>
              <a:blip r:embed="rId2"/>
              <a:stretch>
                <a:fillRect t="-9211" b="-9211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" name="Group 5"/>
          <p:cNvGrpSpPr/>
          <p:nvPr/>
        </p:nvGrpSpPr>
        <p:grpSpPr>
          <a:xfrm rot="-1660488">
            <a:off x="-4233206" y="5189176"/>
            <a:ext cx="8282376" cy="404757"/>
            <a:chOff x="0" y="0"/>
            <a:chExt cx="2181367" cy="10660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181366" cy="106603"/>
            </a:xfrm>
            <a:custGeom>
              <a:avLst/>
              <a:gdLst/>
              <a:ahLst/>
              <a:cxnLst/>
              <a:rect l="l" t="t" r="r" b="b"/>
              <a:pathLst>
                <a:path w="2181366" h="106603">
                  <a:moveTo>
                    <a:pt x="0" y="0"/>
                  </a:moveTo>
                  <a:lnTo>
                    <a:pt x="2181366" y="0"/>
                  </a:lnTo>
                  <a:lnTo>
                    <a:pt x="2181366" y="106603"/>
                  </a:lnTo>
                  <a:lnTo>
                    <a:pt x="0" y="106603"/>
                  </a:lnTo>
                  <a:close/>
                </a:path>
              </a:pathLst>
            </a:custGeom>
            <a:solidFill>
              <a:srgbClr val="1C573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19050"/>
              <a:ext cx="2181367" cy="1256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-1747322">
            <a:off x="3921959" y="1003562"/>
            <a:ext cx="8282376" cy="111180"/>
            <a:chOff x="0" y="0"/>
            <a:chExt cx="2181367" cy="2928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81366" cy="29282"/>
            </a:xfrm>
            <a:custGeom>
              <a:avLst/>
              <a:gdLst/>
              <a:ahLst/>
              <a:cxnLst/>
              <a:rect l="l" t="t" r="r" b="b"/>
              <a:pathLst>
                <a:path w="2181366" h="29282">
                  <a:moveTo>
                    <a:pt x="0" y="0"/>
                  </a:moveTo>
                  <a:lnTo>
                    <a:pt x="2181366" y="0"/>
                  </a:lnTo>
                  <a:lnTo>
                    <a:pt x="2181366" y="29282"/>
                  </a:lnTo>
                  <a:lnTo>
                    <a:pt x="0" y="29282"/>
                  </a:lnTo>
                  <a:close/>
                </a:path>
              </a:pathLst>
            </a:custGeom>
            <a:solidFill>
              <a:srgbClr val="1C573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19050"/>
              <a:ext cx="2181367" cy="483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2418409" y="1526684"/>
            <a:ext cx="4486336" cy="1594049"/>
            <a:chOff x="0" y="0"/>
            <a:chExt cx="4073040" cy="14472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073017" cy="1447165"/>
            </a:xfrm>
            <a:custGeom>
              <a:avLst/>
              <a:gdLst/>
              <a:ahLst/>
              <a:cxnLst/>
              <a:rect l="l" t="t" r="r" b="b"/>
              <a:pathLst>
                <a:path w="4073017" h="1447165">
                  <a:moveTo>
                    <a:pt x="334924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447165"/>
                    <a:pt x="0" y="1447165"/>
                    <a:pt x="0" y="1447165"/>
                  </a:cubicBezTo>
                  <a:cubicBezTo>
                    <a:pt x="3349244" y="1447165"/>
                    <a:pt x="3349244" y="1447165"/>
                    <a:pt x="3349244" y="1447165"/>
                  </a:cubicBezTo>
                  <a:cubicBezTo>
                    <a:pt x="3747897" y="1447165"/>
                    <a:pt x="4073017" y="1122172"/>
                    <a:pt x="4073017" y="723519"/>
                  </a:cubicBezTo>
                  <a:cubicBezTo>
                    <a:pt x="4073017" y="324866"/>
                    <a:pt x="3747897" y="0"/>
                    <a:pt x="3349244" y="0"/>
                  </a:cubicBezTo>
                  <a:close/>
                </a:path>
              </a:pathLst>
            </a:custGeom>
            <a:solidFill>
              <a:srgbClr val="F2F2F2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1365227" y="859721"/>
            <a:ext cx="2264977" cy="2263391"/>
            <a:chOff x="0" y="0"/>
            <a:chExt cx="2056320" cy="205488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056384" cy="2054860"/>
            </a:xfrm>
            <a:custGeom>
              <a:avLst/>
              <a:gdLst/>
              <a:ahLst/>
              <a:cxnLst/>
              <a:rect l="l" t="t" r="r" b="b"/>
              <a:pathLst>
                <a:path w="2056384" h="2054860">
                  <a:moveTo>
                    <a:pt x="0" y="1027430"/>
                  </a:moveTo>
                  <a:cubicBezTo>
                    <a:pt x="0" y="459994"/>
                    <a:pt x="460375" y="0"/>
                    <a:pt x="1028192" y="0"/>
                  </a:cubicBezTo>
                  <a:cubicBezTo>
                    <a:pt x="1596009" y="0"/>
                    <a:pt x="2056384" y="459994"/>
                    <a:pt x="2056384" y="1027430"/>
                  </a:cubicBezTo>
                  <a:cubicBezTo>
                    <a:pt x="2056384" y="1594866"/>
                    <a:pt x="1596009" y="2054860"/>
                    <a:pt x="1028192" y="2054860"/>
                  </a:cubicBezTo>
                  <a:cubicBezTo>
                    <a:pt x="460375" y="2054860"/>
                    <a:pt x="0" y="1594866"/>
                    <a:pt x="0" y="1027430"/>
                  </a:cubicBezTo>
                  <a:close/>
                </a:path>
              </a:pathLst>
            </a:custGeom>
            <a:solidFill>
              <a:srgbClr val="1C5739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9561988" y="3792455"/>
            <a:ext cx="4490302" cy="1596428"/>
            <a:chOff x="0" y="0"/>
            <a:chExt cx="4076640" cy="144936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4076573" cy="1449324"/>
            </a:xfrm>
            <a:custGeom>
              <a:avLst/>
              <a:gdLst/>
              <a:ahLst/>
              <a:cxnLst/>
              <a:rect l="l" t="t" r="r" b="b"/>
              <a:pathLst>
                <a:path w="4076573" h="1449324">
                  <a:moveTo>
                    <a:pt x="3352165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449324"/>
                    <a:pt x="0" y="1449324"/>
                    <a:pt x="0" y="1449324"/>
                  </a:cubicBezTo>
                  <a:cubicBezTo>
                    <a:pt x="3352165" y="1449324"/>
                    <a:pt x="3352165" y="1449324"/>
                    <a:pt x="3352165" y="1449324"/>
                  </a:cubicBezTo>
                  <a:cubicBezTo>
                    <a:pt x="3751199" y="1449324"/>
                    <a:pt x="4076573" y="1123823"/>
                    <a:pt x="4076573" y="724662"/>
                  </a:cubicBezTo>
                  <a:cubicBezTo>
                    <a:pt x="4076573" y="325501"/>
                    <a:pt x="3751199" y="0"/>
                    <a:pt x="3352165" y="0"/>
                  </a:cubicBezTo>
                  <a:close/>
                </a:path>
              </a:pathLst>
            </a:custGeom>
            <a:solidFill>
              <a:srgbClr val="F2F2F2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8505633" y="3123113"/>
            <a:ext cx="2267356" cy="2265770"/>
            <a:chOff x="0" y="0"/>
            <a:chExt cx="2058480" cy="205704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058416" cy="2057146"/>
            </a:xfrm>
            <a:custGeom>
              <a:avLst/>
              <a:gdLst/>
              <a:ahLst/>
              <a:cxnLst/>
              <a:rect l="l" t="t" r="r" b="b"/>
              <a:pathLst>
                <a:path w="2058416" h="2057146">
                  <a:moveTo>
                    <a:pt x="0" y="1028573"/>
                  </a:moveTo>
                  <a:cubicBezTo>
                    <a:pt x="0" y="460502"/>
                    <a:pt x="460756" y="0"/>
                    <a:pt x="1029208" y="0"/>
                  </a:cubicBezTo>
                  <a:cubicBezTo>
                    <a:pt x="1597660" y="0"/>
                    <a:pt x="2058416" y="460502"/>
                    <a:pt x="2058416" y="1028573"/>
                  </a:cubicBezTo>
                  <a:cubicBezTo>
                    <a:pt x="2058416" y="1596644"/>
                    <a:pt x="1597660" y="2057146"/>
                    <a:pt x="1029208" y="2057146"/>
                  </a:cubicBezTo>
                  <a:cubicBezTo>
                    <a:pt x="460756" y="2057146"/>
                    <a:pt x="0" y="1596517"/>
                    <a:pt x="0" y="1028573"/>
                  </a:cubicBezTo>
                  <a:close/>
                </a:path>
              </a:pathLst>
            </a:custGeom>
            <a:solidFill>
              <a:srgbClr val="1C5739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6617301" y="5883584"/>
            <a:ext cx="4489509" cy="1594842"/>
            <a:chOff x="0" y="0"/>
            <a:chExt cx="4075920" cy="144792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4075811" cy="1447927"/>
            </a:xfrm>
            <a:custGeom>
              <a:avLst/>
              <a:gdLst/>
              <a:ahLst/>
              <a:cxnLst/>
              <a:rect l="l" t="t" r="r" b="b"/>
              <a:pathLst>
                <a:path w="4075811" h="1447927">
                  <a:moveTo>
                    <a:pt x="335153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447927"/>
                    <a:pt x="0" y="1447927"/>
                    <a:pt x="0" y="1447927"/>
                  </a:cubicBezTo>
                  <a:cubicBezTo>
                    <a:pt x="3351530" y="1447927"/>
                    <a:pt x="3351530" y="1447927"/>
                    <a:pt x="3351530" y="1447927"/>
                  </a:cubicBezTo>
                  <a:cubicBezTo>
                    <a:pt x="3750564" y="1447927"/>
                    <a:pt x="4075811" y="1122807"/>
                    <a:pt x="4075811" y="724027"/>
                  </a:cubicBezTo>
                  <a:cubicBezTo>
                    <a:pt x="4075811" y="325247"/>
                    <a:pt x="3750564" y="0"/>
                    <a:pt x="3351530" y="0"/>
                  </a:cubicBezTo>
                  <a:close/>
                </a:path>
              </a:pathLst>
            </a:custGeom>
            <a:solidFill>
              <a:srgbClr val="F2F2F2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5427712" y="5229981"/>
            <a:ext cx="2264184" cy="2264184"/>
            <a:chOff x="0" y="0"/>
            <a:chExt cx="2055600" cy="20556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2055622" cy="2055622"/>
            </a:xfrm>
            <a:custGeom>
              <a:avLst/>
              <a:gdLst/>
              <a:ahLst/>
              <a:cxnLst/>
              <a:rect l="l" t="t" r="r" b="b"/>
              <a:pathLst>
                <a:path w="2055622" h="2055622">
                  <a:moveTo>
                    <a:pt x="0" y="1027811"/>
                  </a:moveTo>
                  <a:cubicBezTo>
                    <a:pt x="0" y="460121"/>
                    <a:pt x="460121" y="0"/>
                    <a:pt x="1027811" y="0"/>
                  </a:cubicBezTo>
                  <a:cubicBezTo>
                    <a:pt x="1595501" y="0"/>
                    <a:pt x="2055622" y="460121"/>
                    <a:pt x="2055622" y="1027811"/>
                  </a:cubicBezTo>
                  <a:cubicBezTo>
                    <a:pt x="2055622" y="1595501"/>
                    <a:pt x="1595501" y="2055622"/>
                    <a:pt x="1027811" y="2055622"/>
                  </a:cubicBezTo>
                  <a:cubicBezTo>
                    <a:pt x="460121" y="2055622"/>
                    <a:pt x="0" y="1595501"/>
                    <a:pt x="0" y="1027811"/>
                  </a:cubicBezTo>
                  <a:close/>
                </a:path>
              </a:pathLst>
            </a:custGeom>
            <a:solidFill>
              <a:srgbClr val="1C5739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3779338" y="7978007"/>
            <a:ext cx="4487922" cy="1594049"/>
            <a:chOff x="0" y="0"/>
            <a:chExt cx="4074480" cy="14472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4074414" cy="1447165"/>
            </a:xfrm>
            <a:custGeom>
              <a:avLst/>
              <a:gdLst/>
              <a:ahLst/>
              <a:cxnLst/>
              <a:rect l="l" t="t" r="r" b="b"/>
              <a:pathLst>
                <a:path w="4074414" h="1447165">
                  <a:moveTo>
                    <a:pt x="3350387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447165"/>
                    <a:pt x="0" y="1447165"/>
                    <a:pt x="0" y="1447165"/>
                  </a:cubicBezTo>
                  <a:cubicBezTo>
                    <a:pt x="3350387" y="1447165"/>
                    <a:pt x="3350387" y="1447165"/>
                    <a:pt x="3350387" y="1447165"/>
                  </a:cubicBezTo>
                  <a:cubicBezTo>
                    <a:pt x="3749294" y="1447165"/>
                    <a:pt x="4074414" y="1122172"/>
                    <a:pt x="4074414" y="723519"/>
                  </a:cubicBezTo>
                  <a:cubicBezTo>
                    <a:pt x="4074414" y="324866"/>
                    <a:pt x="3749294" y="0"/>
                    <a:pt x="3350387" y="0"/>
                  </a:cubicBezTo>
                  <a:close/>
                </a:path>
              </a:pathLst>
            </a:custGeom>
            <a:solidFill>
              <a:srgbClr val="F2F2F2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2664297" y="7373530"/>
            <a:ext cx="2263391" cy="2265770"/>
            <a:chOff x="0" y="0"/>
            <a:chExt cx="2054880" cy="205704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2054860" cy="2057146"/>
            </a:xfrm>
            <a:custGeom>
              <a:avLst/>
              <a:gdLst/>
              <a:ahLst/>
              <a:cxnLst/>
              <a:rect l="l" t="t" r="r" b="b"/>
              <a:pathLst>
                <a:path w="2054860" h="2057146">
                  <a:moveTo>
                    <a:pt x="0" y="1028573"/>
                  </a:moveTo>
                  <a:cubicBezTo>
                    <a:pt x="0" y="460502"/>
                    <a:pt x="459994" y="0"/>
                    <a:pt x="1027430" y="0"/>
                  </a:cubicBezTo>
                  <a:cubicBezTo>
                    <a:pt x="1594866" y="0"/>
                    <a:pt x="2054860" y="460502"/>
                    <a:pt x="2054860" y="1028573"/>
                  </a:cubicBezTo>
                  <a:cubicBezTo>
                    <a:pt x="2054860" y="1596644"/>
                    <a:pt x="1594866" y="2057146"/>
                    <a:pt x="1027430" y="2057146"/>
                  </a:cubicBezTo>
                  <a:cubicBezTo>
                    <a:pt x="459994" y="2057146"/>
                    <a:pt x="0" y="1596517"/>
                    <a:pt x="0" y="1028573"/>
                  </a:cubicBezTo>
                  <a:close/>
                </a:path>
              </a:pathLst>
            </a:custGeom>
            <a:solidFill>
              <a:srgbClr val="1C5739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7" name="Freeform 27"/>
          <p:cNvSpPr/>
          <p:nvPr/>
        </p:nvSpPr>
        <p:spPr>
          <a:xfrm>
            <a:off x="3236287" y="7913747"/>
            <a:ext cx="1190980" cy="1185336"/>
          </a:xfrm>
          <a:custGeom>
            <a:avLst/>
            <a:gdLst/>
            <a:ahLst/>
            <a:cxnLst/>
            <a:rect l="l" t="t" r="r" b="b"/>
            <a:pathLst>
              <a:path w="1190980" h="1185336">
                <a:moveTo>
                  <a:pt x="0" y="0"/>
                </a:moveTo>
                <a:lnTo>
                  <a:pt x="1190981" y="0"/>
                </a:lnTo>
                <a:lnTo>
                  <a:pt x="1190981" y="1185336"/>
                </a:lnTo>
                <a:lnTo>
                  <a:pt x="0" y="11853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8" name="Freeform 28"/>
          <p:cNvSpPr/>
          <p:nvPr/>
        </p:nvSpPr>
        <p:spPr>
          <a:xfrm>
            <a:off x="9138878" y="3792455"/>
            <a:ext cx="1000866" cy="988796"/>
          </a:xfrm>
          <a:custGeom>
            <a:avLst/>
            <a:gdLst/>
            <a:ahLst/>
            <a:cxnLst/>
            <a:rect l="l" t="t" r="r" b="b"/>
            <a:pathLst>
              <a:path w="1000866" h="988796">
                <a:moveTo>
                  <a:pt x="0" y="0"/>
                </a:moveTo>
                <a:lnTo>
                  <a:pt x="1000866" y="0"/>
                </a:lnTo>
                <a:lnTo>
                  <a:pt x="1000866" y="988795"/>
                </a:lnTo>
                <a:lnTo>
                  <a:pt x="0" y="98879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9" name="Freeform 29"/>
          <p:cNvSpPr/>
          <p:nvPr/>
        </p:nvSpPr>
        <p:spPr>
          <a:xfrm>
            <a:off x="14134986" y="9078214"/>
            <a:ext cx="4061372" cy="1122171"/>
          </a:xfrm>
          <a:custGeom>
            <a:avLst/>
            <a:gdLst/>
            <a:ahLst/>
            <a:cxnLst/>
            <a:rect l="l" t="t" r="r" b="b"/>
            <a:pathLst>
              <a:path w="4061372" h="1122171">
                <a:moveTo>
                  <a:pt x="0" y="0"/>
                </a:moveTo>
                <a:lnTo>
                  <a:pt x="4061372" y="0"/>
                </a:lnTo>
                <a:lnTo>
                  <a:pt x="4061372" y="1122172"/>
                </a:lnTo>
                <a:lnTo>
                  <a:pt x="0" y="112217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4288" b="-428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0" name="Freeform 30"/>
          <p:cNvSpPr/>
          <p:nvPr/>
        </p:nvSpPr>
        <p:spPr>
          <a:xfrm>
            <a:off x="6022358" y="5726260"/>
            <a:ext cx="1096463" cy="1295607"/>
          </a:xfrm>
          <a:custGeom>
            <a:avLst/>
            <a:gdLst/>
            <a:ahLst/>
            <a:cxnLst/>
            <a:rect l="l" t="t" r="r" b="b"/>
            <a:pathLst>
              <a:path w="1096463" h="1295607">
                <a:moveTo>
                  <a:pt x="0" y="0"/>
                </a:moveTo>
                <a:lnTo>
                  <a:pt x="1096464" y="0"/>
                </a:lnTo>
                <a:lnTo>
                  <a:pt x="1096464" y="1295607"/>
                </a:lnTo>
                <a:lnTo>
                  <a:pt x="0" y="129560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1" name="Freeform 31"/>
          <p:cNvSpPr/>
          <p:nvPr/>
        </p:nvSpPr>
        <p:spPr>
          <a:xfrm>
            <a:off x="11866440" y="1361634"/>
            <a:ext cx="1340028" cy="1108418"/>
          </a:xfrm>
          <a:custGeom>
            <a:avLst/>
            <a:gdLst/>
            <a:ahLst/>
            <a:cxnLst/>
            <a:rect l="l" t="t" r="r" b="b"/>
            <a:pathLst>
              <a:path w="1340028" h="1108418">
                <a:moveTo>
                  <a:pt x="0" y="0"/>
                </a:moveTo>
                <a:lnTo>
                  <a:pt x="1340028" y="0"/>
                </a:lnTo>
                <a:lnTo>
                  <a:pt x="1340028" y="1108418"/>
                </a:lnTo>
                <a:lnTo>
                  <a:pt x="0" y="110841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2" name="TextBox 32"/>
          <p:cNvSpPr txBox="1"/>
          <p:nvPr/>
        </p:nvSpPr>
        <p:spPr>
          <a:xfrm>
            <a:off x="5172078" y="8332811"/>
            <a:ext cx="2732632" cy="8037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31"/>
              </a:lnSpc>
            </a:pPr>
            <a:r>
              <a:rPr lang="en-US" sz="2341" spc="229">
                <a:solidFill>
                  <a:srgbClr val="231F20"/>
                </a:solidFill>
                <a:latin typeface="Canva Sans Bold"/>
              </a:rPr>
              <a:t>Download the application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7715412" y="6178847"/>
            <a:ext cx="3175026" cy="9662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2621"/>
              </a:lnSpc>
              <a:spcBef>
                <a:spcPct val="0"/>
              </a:spcBef>
            </a:pPr>
            <a:r>
              <a:rPr lang="en-US" sz="1899" spc="186">
                <a:solidFill>
                  <a:srgbClr val="231F20"/>
                </a:solidFill>
                <a:latin typeface="Canva Sans Bold"/>
              </a:rPr>
              <a:t>Choose ride for User’s location to Targeted destination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0947587" y="4163030"/>
            <a:ext cx="2732632" cy="8109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3369"/>
              </a:lnSpc>
              <a:spcBef>
                <a:spcPct val="0"/>
              </a:spcBef>
            </a:pPr>
            <a:r>
              <a:rPr lang="en-US" sz="2441" spc="239">
                <a:solidFill>
                  <a:srgbClr val="231F20"/>
                </a:solidFill>
                <a:latin typeface="Canva Sans Bold"/>
              </a:rPr>
              <a:t>Enjoy your ride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3779424" y="1823044"/>
            <a:ext cx="2732632" cy="7971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3231"/>
              </a:lnSpc>
              <a:spcBef>
                <a:spcPct val="0"/>
              </a:spcBef>
            </a:pPr>
            <a:r>
              <a:rPr lang="en-US" sz="2341" spc="229">
                <a:solidFill>
                  <a:srgbClr val="231F20"/>
                </a:solidFill>
                <a:latin typeface="Canva Sans Bold"/>
              </a:rPr>
              <a:t>Tips &amp; Rating your driver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384715" y="9009597"/>
            <a:ext cx="3806571" cy="2083232"/>
          </a:xfrm>
          <a:custGeom>
            <a:avLst/>
            <a:gdLst/>
            <a:ahLst/>
            <a:cxnLst/>
            <a:rect l="l" t="t" r="r" b="b"/>
            <a:pathLst>
              <a:path w="3806571" h="2083232">
                <a:moveTo>
                  <a:pt x="0" y="0"/>
                </a:moveTo>
                <a:lnTo>
                  <a:pt x="3806570" y="0"/>
                </a:lnTo>
                <a:lnTo>
                  <a:pt x="3806570" y="2083232"/>
                </a:lnTo>
                <a:lnTo>
                  <a:pt x="0" y="20832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5882076" y="-2057400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4134986" y="9078214"/>
            <a:ext cx="4061372" cy="1122171"/>
          </a:xfrm>
          <a:custGeom>
            <a:avLst/>
            <a:gdLst/>
            <a:ahLst/>
            <a:cxnLst/>
            <a:rect l="l" t="t" r="r" b="b"/>
            <a:pathLst>
              <a:path w="4061372" h="1122171">
                <a:moveTo>
                  <a:pt x="0" y="0"/>
                </a:moveTo>
                <a:lnTo>
                  <a:pt x="4061372" y="0"/>
                </a:lnTo>
                <a:lnTo>
                  <a:pt x="4061372" y="1122172"/>
                </a:lnTo>
                <a:lnTo>
                  <a:pt x="0" y="112217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4288" b="-4288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5" name="Group 5"/>
          <p:cNvGrpSpPr/>
          <p:nvPr/>
        </p:nvGrpSpPr>
        <p:grpSpPr>
          <a:xfrm>
            <a:off x="10161925" y="2862098"/>
            <a:ext cx="5405129" cy="5405129"/>
            <a:chOff x="0" y="0"/>
            <a:chExt cx="7206838" cy="7206838"/>
          </a:xfrm>
        </p:grpSpPr>
        <p:grpSp>
          <p:nvGrpSpPr>
            <p:cNvPr id="6" name="Group 6"/>
            <p:cNvGrpSpPr>
              <a:grpSpLocks noChangeAspect="1"/>
            </p:cNvGrpSpPr>
            <p:nvPr/>
          </p:nvGrpSpPr>
          <p:grpSpPr>
            <a:xfrm>
              <a:off x="0" y="0"/>
              <a:ext cx="7206838" cy="7206838"/>
              <a:chOff x="0" y="0"/>
              <a:chExt cx="2540000" cy="254000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-62725" y="-2035"/>
                <a:ext cx="2665449" cy="2544070"/>
              </a:xfrm>
              <a:custGeom>
                <a:avLst/>
                <a:gdLst/>
                <a:ahLst/>
                <a:cxnLst/>
                <a:rect l="l" t="t" r="r" b="b"/>
                <a:pathLst>
                  <a:path w="2665449" h="2544070">
                    <a:moveTo>
                      <a:pt x="1332725" y="2035"/>
                    </a:moveTo>
                    <a:cubicBezTo>
                      <a:pt x="1787805" y="0"/>
                      <a:pt x="2209190" y="241614"/>
                      <a:pt x="2437320" y="635390"/>
                    </a:cubicBezTo>
                    <a:cubicBezTo>
                      <a:pt x="2665450" y="1029165"/>
                      <a:pt x="2665450" y="1514905"/>
                      <a:pt x="2437320" y="1908680"/>
                    </a:cubicBezTo>
                    <a:cubicBezTo>
                      <a:pt x="2209190" y="2302456"/>
                      <a:pt x="1787805" y="2544070"/>
                      <a:pt x="1332725" y="2542035"/>
                    </a:cubicBezTo>
                    <a:cubicBezTo>
                      <a:pt x="877645" y="2544070"/>
                      <a:pt x="456260" y="2302456"/>
                      <a:pt x="228130" y="1908680"/>
                    </a:cubicBezTo>
                    <a:cubicBezTo>
                      <a:pt x="0" y="1514905"/>
                      <a:pt x="0" y="1029165"/>
                      <a:pt x="228130" y="635390"/>
                    </a:cubicBezTo>
                    <a:cubicBezTo>
                      <a:pt x="456260" y="241614"/>
                      <a:pt x="877645" y="0"/>
                      <a:pt x="1332725" y="2035"/>
                    </a:cubicBezTo>
                    <a:lnTo>
                      <a:pt x="1332725" y="129035"/>
                    </a:lnTo>
                    <a:cubicBezTo>
                      <a:pt x="923153" y="127203"/>
                      <a:pt x="543906" y="344656"/>
                      <a:pt x="338589" y="699054"/>
                    </a:cubicBezTo>
                    <a:cubicBezTo>
                      <a:pt x="133273" y="1053452"/>
                      <a:pt x="133273" y="1490618"/>
                      <a:pt x="338589" y="1845016"/>
                    </a:cubicBezTo>
                    <a:cubicBezTo>
                      <a:pt x="543906" y="2199414"/>
                      <a:pt x="923153" y="2416867"/>
                      <a:pt x="1332725" y="2415035"/>
                    </a:cubicBezTo>
                    <a:cubicBezTo>
                      <a:pt x="1742297" y="2416867"/>
                      <a:pt x="2121544" y="2199414"/>
                      <a:pt x="2326861" y="1845016"/>
                    </a:cubicBezTo>
                    <a:cubicBezTo>
                      <a:pt x="2532177" y="1490618"/>
                      <a:pt x="2532177" y="1053452"/>
                      <a:pt x="2326861" y="699054"/>
                    </a:cubicBezTo>
                    <a:cubicBezTo>
                      <a:pt x="2121544" y="344656"/>
                      <a:pt x="1742297" y="127203"/>
                      <a:pt x="1332725" y="129035"/>
                    </a:cubicBezTo>
                    <a:close/>
                  </a:path>
                </a:pathLst>
              </a:custGeom>
              <a:solidFill>
                <a:srgbClr val="F2F2F2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" name="Freeform 8"/>
              <p:cNvSpPr/>
              <p:nvPr/>
            </p:nvSpPr>
            <p:spPr>
              <a:xfrm>
                <a:off x="-62725" y="-2035"/>
                <a:ext cx="2665449" cy="2544070"/>
              </a:xfrm>
              <a:custGeom>
                <a:avLst/>
                <a:gdLst/>
                <a:ahLst/>
                <a:cxnLst/>
                <a:rect l="l" t="t" r="r" b="b"/>
                <a:pathLst>
                  <a:path w="2665449" h="2544070">
                    <a:moveTo>
                      <a:pt x="1332725" y="2035"/>
                    </a:moveTo>
                    <a:cubicBezTo>
                      <a:pt x="1787805" y="0"/>
                      <a:pt x="2209190" y="241614"/>
                      <a:pt x="2437320" y="635390"/>
                    </a:cubicBezTo>
                    <a:cubicBezTo>
                      <a:pt x="2665450" y="1029165"/>
                      <a:pt x="2665450" y="1514905"/>
                      <a:pt x="2437320" y="1908680"/>
                    </a:cubicBezTo>
                    <a:cubicBezTo>
                      <a:pt x="2209190" y="2302456"/>
                      <a:pt x="1787805" y="2544070"/>
                      <a:pt x="1332725" y="2542035"/>
                    </a:cubicBezTo>
                    <a:cubicBezTo>
                      <a:pt x="877645" y="2544070"/>
                      <a:pt x="456260" y="2302456"/>
                      <a:pt x="228130" y="1908680"/>
                    </a:cubicBezTo>
                    <a:cubicBezTo>
                      <a:pt x="0" y="1514905"/>
                      <a:pt x="0" y="1029165"/>
                      <a:pt x="228130" y="635390"/>
                    </a:cubicBezTo>
                    <a:cubicBezTo>
                      <a:pt x="456260" y="241614"/>
                      <a:pt x="877645" y="0"/>
                      <a:pt x="1332725" y="2035"/>
                    </a:cubicBezTo>
                    <a:lnTo>
                      <a:pt x="1332725" y="129035"/>
                    </a:lnTo>
                    <a:cubicBezTo>
                      <a:pt x="923153" y="127203"/>
                      <a:pt x="543906" y="344656"/>
                      <a:pt x="338589" y="699054"/>
                    </a:cubicBezTo>
                    <a:cubicBezTo>
                      <a:pt x="133273" y="1053452"/>
                      <a:pt x="133273" y="1490618"/>
                      <a:pt x="338589" y="1845016"/>
                    </a:cubicBezTo>
                    <a:cubicBezTo>
                      <a:pt x="543906" y="2199414"/>
                      <a:pt x="923153" y="2416867"/>
                      <a:pt x="1332725" y="2415035"/>
                    </a:cubicBezTo>
                    <a:cubicBezTo>
                      <a:pt x="1742297" y="2416867"/>
                      <a:pt x="2121544" y="2199414"/>
                      <a:pt x="2326861" y="1845016"/>
                    </a:cubicBezTo>
                    <a:cubicBezTo>
                      <a:pt x="2532177" y="1490618"/>
                      <a:pt x="2532177" y="1053452"/>
                      <a:pt x="2326861" y="699054"/>
                    </a:cubicBezTo>
                    <a:cubicBezTo>
                      <a:pt x="2121544" y="344656"/>
                      <a:pt x="1742297" y="127203"/>
                      <a:pt x="1332725" y="129035"/>
                    </a:cubicBezTo>
                    <a:close/>
                  </a:path>
                </a:pathLst>
              </a:custGeom>
              <a:solidFill>
                <a:srgbClr val="C9CDDE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</p:grpSp>
      <p:grpSp>
        <p:nvGrpSpPr>
          <p:cNvPr id="9" name="Group 9"/>
          <p:cNvGrpSpPr/>
          <p:nvPr/>
        </p:nvGrpSpPr>
        <p:grpSpPr>
          <a:xfrm>
            <a:off x="11951716" y="2072294"/>
            <a:ext cx="1825545" cy="1825545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924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97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4300837" y="3260066"/>
            <a:ext cx="1823054" cy="1823054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9D54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97"/>
                </a:lnSpc>
              </a:pPr>
              <a:r>
                <a:rPr lang="en-US" sz="2100" spc="205">
                  <a:solidFill>
                    <a:srgbClr val="000000"/>
                  </a:solidFill>
                  <a:latin typeface="Canva Sans Bold"/>
                </a:rPr>
                <a:t>Data Cleaning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4283113" y="6042238"/>
            <a:ext cx="1858502" cy="1858502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2218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84"/>
                </a:lnSpc>
              </a:pPr>
              <a:r>
                <a:rPr lang="en-US" sz="1800" spc="176">
                  <a:solidFill>
                    <a:srgbClr val="F2F2F2"/>
                  </a:solidFill>
                  <a:latin typeface="Canva Sans Bold"/>
                </a:rPr>
                <a:t>Feature Extraction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1951716" y="7327980"/>
            <a:ext cx="1825545" cy="1825545"/>
            <a:chOff x="0" y="0"/>
            <a:chExt cx="812800" cy="8128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ED957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60"/>
                </a:lnSpc>
              </a:pPr>
              <a:r>
                <a:rPr lang="en-US" sz="2000" spc="196">
                  <a:solidFill>
                    <a:srgbClr val="000000"/>
                  </a:solidFill>
                  <a:latin typeface="Canva Sans Bold"/>
                </a:rPr>
                <a:t>Modeling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9527342" y="6077686"/>
            <a:ext cx="1823054" cy="1823054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6510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60"/>
                </a:lnSpc>
              </a:pPr>
              <a:r>
                <a:rPr lang="en-US" sz="2000" spc="196">
                  <a:solidFill>
                    <a:srgbClr val="F2F2F2"/>
                  </a:solidFill>
                  <a:latin typeface="Canva Sans Bold"/>
                </a:rPr>
                <a:t>Evalution</a:t>
              </a: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9527342" y="3260066"/>
            <a:ext cx="1823054" cy="1823054"/>
            <a:chOff x="0" y="0"/>
            <a:chExt cx="812800" cy="8128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DC01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97"/>
                </a:lnSpc>
              </a:pPr>
              <a:r>
                <a:rPr lang="en-US" sz="2100" spc="205">
                  <a:solidFill>
                    <a:srgbClr val="000000"/>
                  </a:solidFill>
                  <a:latin typeface="Canva Sans Bold"/>
                </a:rPr>
                <a:t>Deploy</a:t>
              </a:r>
            </a:p>
            <a:p>
              <a:pPr algn="ctr">
                <a:lnSpc>
                  <a:spcPts val="2897"/>
                </a:lnSpc>
              </a:pPr>
              <a:r>
                <a:rPr lang="en-US" sz="2100" spc="205">
                  <a:solidFill>
                    <a:srgbClr val="000000"/>
                  </a:solidFill>
                  <a:latin typeface="Canva Sans Bold"/>
                </a:rPr>
                <a:t>ment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11855221" y="4555394"/>
            <a:ext cx="2018537" cy="2018537"/>
            <a:chOff x="0" y="0"/>
            <a:chExt cx="812800" cy="81280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565C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97"/>
                </a:lnSpc>
              </a:pPr>
              <a:endParaRPr/>
            </a:p>
          </p:txBody>
        </p:sp>
      </p:grpSp>
      <p:sp>
        <p:nvSpPr>
          <p:cNvPr id="30" name="Freeform 30"/>
          <p:cNvSpPr/>
          <p:nvPr/>
        </p:nvSpPr>
        <p:spPr>
          <a:xfrm rot="-10079369">
            <a:off x="13819568" y="1967459"/>
            <a:ext cx="1698347" cy="585274"/>
          </a:xfrm>
          <a:custGeom>
            <a:avLst/>
            <a:gdLst/>
            <a:ahLst/>
            <a:cxnLst/>
            <a:rect l="l" t="t" r="r" b="b"/>
            <a:pathLst>
              <a:path w="1698347" h="585274">
                <a:moveTo>
                  <a:pt x="0" y="0"/>
                </a:moveTo>
                <a:lnTo>
                  <a:pt x="1698347" y="0"/>
                </a:lnTo>
                <a:lnTo>
                  <a:pt x="1698347" y="585275"/>
                </a:lnTo>
                <a:lnTo>
                  <a:pt x="0" y="58527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1" name="Freeform 31"/>
          <p:cNvSpPr/>
          <p:nvPr/>
        </p:nvSpPr>
        <p:spPr>
          <a:xfrm rot="-4945002">
            <a:off x="14217820" y="2571098"/>
            <a:ext cx="406348" cy="768011"/>
          </a:xfrm>
          <a:custGeom>
            <a:avLst/>
            <a:gdLst/>
            <a:ahLst/>
            <a:cxnLst/>
            <a:rect l="l" t="t" r="r" b="b"/>
            <a:pathLst>
              <a:path w="406348" h="768011">
                <a:moveTo>
                  <a:pt x="0" y="0"/>
                </a:moveTo>
                <a:lnTo>
                  <a:pt x="406348" y="0"/>
                </a:lnTo>
                <a:lnTo>
                  <a:pt x="406348" y="768011"/>
                </a:lnTo>
                <a:lnTo>
                  <a:pt x="0" y="76801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2" name="Freeform 32"/>
          <p:cNvSpPr/>
          <p:nvPr/>
        </p:nvSpPr>
        <p:spPr>
          <a:xfrm rot="-1619039">
            <a:off x="15764507" y="5090252"/>
            <a:ext cx="406348" cy="768011"/>
          </a:xfrm>
          <a:custGeom>
            <a:avLst/>
            <a:gdLst/>
            <a:ahLst/>
            <a:cxnLst/>
            <a:rect l="l" t="t" r="r" b="b"/>
            <a:pathLst>
              <a:path w="406348" h="768011">
                <a:moveTo>
                  <a:pt x="0" y="0"/>
                </a:moveTo>
                <a:lnTo>
                  <a:pt x="406348" y="0"/>
                </a:lnTo>
                <a:lnTo>
                  <a:pt x="406348" y="768011"/>
                </a:lnTo>
                <a:lnTo>
                  <a:pt x="0" y="76801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3" name="Freeform 33"/>
          <p:cNvSpPr/>
          <p:nvPr/>
        </p:nvSpPr>
        <p:spPr>
          <a:xfrm rot="1853219">
            <a:off x="14217820" y="7883221"/>
            <a:ext cx="406348" cy="768011"/>
          </a:xfrm>
          <a:custGeom>
            <a:avLst/>
            <a:gdLst/>
            <a:ahLst/>
            <a:cxnLst/>
            <a:rect l="l" t="t" r="r" b="b"/>
            <a:pathLst>
              <a:path w="406348" h="768011">
                <a:moveTo>
                  <a:pt x="0" y="0"/>
                </a:moveTo>
                <a:lnTo>
                  <a:pt x="406348" y="0"/>
                </a:lnTo>
                <a:lnTo>
                  <a:pt x="406348" y="768011"/>
                </a:lnTo>
                <a:lnTo>
                  <a:pt x="0" y="76801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4" name="Freeform 34"/>
          <p:cNvSpPr/>
          <p:nvPr/>
        </p:nvSpPr>
        <p:spPr>
          <a:xfrm rot="5400000">
            <a:off x="11088312" y="7883221"/>
            <a:ext cx="406348" cy="768011"/>
          </a:xfrm>
          <a:custGeom>
            <a:avLst/>
            <a:gdLst/>
            <a:ahLst/>
            <a:cxnLst/>
            <a:rect l="l" t="t" r="r" b="b"/>
            <a:pathLst>
              <a:path w="406348" h="768011">
                <a:moveTo>
                  <a:pt x="0" y="0"/>
                </a:moveTo>
                <a:lnTo>
                  <a:pt x="406348" y="0"/>
                </a:lnTo>
                <a:lnTo>
                  <a:pt x="406348" y="768011"/>
                </a:lnTo>
                <a:lnTo>
                  <a:pt x="0" y="76801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5" name="Freeform 35"/>
          <p:cNvSpPr/>
          <p:nvPr/>
        </p:nvSpPr>
        <p:spPr>
          <a:xfrm rot="9315458">
            <a:off x="9550899" y="5228904"/>
            <a:ext cx="406348" cy="768011"/>
          </a:xfrm>
          <a:custGeom>
            <a:avLst/>
            <a:gdLst/>
            <a:ahLst/>
            <a:cxnLst/>
            <a:rect l="l" t="t" r="r" b="b"/>
            <a:pathLst>
              <a:path w="406348" h="768011">
                <a:moveTo>
                  <a:pt x="0" y="0"/>
                </a:moveTo>
                <a:lnTo>
                  <a:pt x="406348" y="0"/>
                </a:lnTo>
                <a:lnTo>
                  <a:pt x="406348" y="768011"/>
                </a:lnTo>
                <a:lnTo>
                  <a:pt x="0" y="76801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6" name="Freeform 36"/>
          <p:cNvSpPr/>
          <p:nvPr/>
        </p:nvSpPr>
        <p:spPr>
          <a:xfrm>
            <a:off x="662870" y="2014265"/>
            <a:ext cx="8079209" cy="7126169"/>
          </a:xfrm>
          <a:custGeom>
            <a:avLst/>
            <a:gdLst/>
            <a:ahLst/>
            <a:cxnLst/>
            <a:rect l="l" t="t" r="r" b="b"/>
            <a:pathLst>
              <a:path w="8079209" h="7126169">
                <a:moveTo>
                  <a:pt x="0" y="0"/>
                </a:moveTo>
                <a:lnTo>
                  <a:pt x="8079210" y="0"/>
                </a:lnTo>
                <a:lnTo>
                  <a:pt x="8079210" y="7126169"/>
                </a:lnTo>
                <a:lnTo>
                  <a:pt x="0" y="7126169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-80154" t="-165" b="-86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7" name="TextBox 37"/>
          <p:cNvSpPr txBox="1"/>
          <p:nvPr/>
        </p:nvSpPr>
        <p:spPr>
          <a:xfrm>
            <a:off x="8349839" y="4439865"/>
            <a:ext cx="9525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endParaRPr/>
          </a:p>
        </p:txBody>
      </p:sp>
      <p:sp>
        <p:nvSpPr>
          <p:cNvPr id="38" name="TextBox 38"/>
          <p:cNvSpPr txBox="1"/>
          <p:nvPr/>
        </p:nvSpPr>
        <p:spPr>
          <a:xfrm>
            <a:off x="12210062" y="5060459"/>
            <a:ext cx="1308854" cy="976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20"/>
              </a:lnSpc>
            </a:pPr>
            <a:r>
              <a:rPr lang="en-US" sz="2800">
                <a:solidFill>
                  <a:srgbClr val="FDFBFB"/>
                </a:solidFill>
                <a:latin typeface="Canva Sans Bold"/>
              </a:rPr>
              <a:t>Team’s </a:t>
            </a:r>
          </a:p>
          <a:p>
            <a:pPr algn="ctr">
              <a:lnSpc>
                <a:spcPts val="3920"/>
              </a:lnSpc>
            </a:pPr>
            <a:r>
              <a:rPr lang="en-US" sz="2800">
                <a:solidFill>
                  <a:srgbClr val="FDFBFB"/>
                </a:solidFill>
                <a:latin typeface="Canva Sans Bold"/>
              </a:rPr>
              <a:t>Plan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12110535" y="2664931"/>
            <a:ext cx="1507907" cy="396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399">
                <a:solidFill>
                  <a:srgbClr val="F2F2F2"/>
                </a:solidFill>
                <a:latin typeface="Canva Sans Bold"/>
              </a:rPr>
              <a:t>Data Set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15064726" y="2684933"/>
            <a:ext cx="3251849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>
                <a:solidFill>
                  <a:srgbClr val="009245"/>
                </a:solidFill>
                <a:latin typeface="Canva Sans Bold"/>
              </a:rPr>
              <a:t>Data Set from Kaggle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6053584" y="113917"/>
            <a:ext cx="6180832" cy="9147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51"/>
              </a:lnSpc>
              <a:spcBef>
                <a:spcPct val="0"/>
              </a:spcBef>
            </a:pPr>
            <a:r>
              <a:rPr lang="en-US" sz="5399" u="sng" spc="529">
                <a:solidFill>
                  <a:srgbClr val="000000"/>
                </a:solidFill>
                <a:latin typeface="Canva Sans Bold"/>
              </a:rPr>
              <a:t>Business Model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384715" y="9009597"/>
            <a:ext cx="3806571" cy="2083232"/>
          </a:xfrm>
          <a:custGeom>
            <a:avLst/>
            <a:gdLst/>
            <a:ahLst/>
            <a:cxnLst/>
            <a:rect l="l" t="t" r="r" b="b"/>
            <a:pathLst>
              <a:path w="3806571" h="2083232">
                <a:moveTo>
                  <a:pt x="0" y="0"/>
                </a:moveTo>
                <a:lnTo>
                  <a:pt x="3806570" y="0"/>
                </a:lnTo>
                <a:lnTo>
                  <a:pt x="3806570" y="2083232"/>
                </a:lnTo>
                <a:lnTo>
                  <a:pt x="0" y="20832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5882076" y="-2057400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4134986" y="9078214"/>
            <a:ext cx="4061372" cy="1122171"/>
          </a:xfrm>
          <a:custGeom>
            <a:avLst/>
            <a:gdLst/>
            <a:ahLst/>
            <a:cxnLst/>
            <a:rect l="l" t="t" r="r" b="b"/>
            <a:pathLst>
              <a:path w="4061372" h="1122171">
                <a:moveTo>
                  <a:pt x="0" y="0"/>
                </a:moveTo>
                <a:lnTo>
                  <a:pt x="4061372" y="0"/>
                </a:lnTo>
                <a:lnTo>
                  <a:pt x="4061372" y="1122172"/>
                </a:lnTo>
                <a:lnTo>
                  <a:pt x="0" y="112217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4288" b="-4288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5" name="Group 5"/>
          <p:cNvGrpSpPr/>
          <p:nvPr/>
        </p:nvGrpSpPr>
        <p:grpSpPr>
          <a:xfrm>
            <a:off x="-2685248" y="-4566049"/>
            <a:ext cx="8637895" cy="8637895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C5739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-1560220" y="1091252"/>
            <a:ext cx="4687320" cy="4687320"/>
          </a:xfrm>
          <a:custGeom>
            <a:avLst/>
            <a:gdLst/>
            <a:ahLst/>
            <a:cxnLst/>
            <a:rect l="l" t="t" r="r" b="b"/>
            <a:pathLst>
              <a:path w="4687320" h="4687320">
                <a:moveTo>
                  <a:pt x="0" y="0"/>
                </a:moveTo>
                <a:lnTo>
                  <a:pt x="4687320" y="0"/>
                </a:lnTo>
                <a:lnTo>
                  <a:pt x="4687320" y="4687319"/>
                </a:lnTo>
                <a:lnTo>
                  <a:pt x="0" y="468731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9" name="Group 9"/>
          <p:cNvGrpSpPr/>
          <p:nvPr/>
        </p:nvGrpSpPr>
        <p:grpSpPr>
          <a:xfrm>
            <a:off x="6456336" y="2334623"/>
            <a:ext cx="6096505" cy="6096505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22184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97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418177" y="564444"/>
            <a:ext cx="4838037" cy="1770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405"/>
              </a:lnSpc>
            </a:pPr>
            <a:r>
              <a:rPr lang="en-US" sz="6470" spc="226">
                <a:solidFill>
                  <a:srgbClr val="FDFBFB"/>
                </a:solidFill>
                <a:latin typeface="Codec Pro ExtraBold"/>
              </a:rPr>
              <a:t>Market Size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7094102" y="3657780"/>
            <a:ext cx="4773348" cy="4773348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565C0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97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7771173" y="4992873"/>
            <a:ext cx="3419204" cy="3419204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771A0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657"/>
                </a:lnSpc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8686800" y="3787836"/>
            <a:ext cx="1489837" cy="6959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740"/>
              </a:lnSpc>
            </a:pPr>
            <a:r>
              <a:rPr lang="en-US" sz="4100" dirty="0">
                <a:solidFill>
                  <a:srgbClr val="FDFBFB"/>
                </a:solidFill>
                <a:latin typeface="Canva Sans Bold"/>
              </a:rPr>
              <a:t>101M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8686800" y="2476416"/>
            <a:ext cx="1513649" cy="6959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740"/>
              </a:lnSpc>
            </a:pPr>
            <a:r>
              <a:rPr lang="en-US" sz="4100" dirty="0">
                <a:solidFill>
                  <a:srgbClr val="FDFBFB"/>
                </a:solidFill>
                <a:latin typeface="Canva Sans Bold"/>
              </a:rPr>
              <a:t>130M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7117325" y="715137"/>
            <a:ext cx="4774525" cy="5699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91"/>
              </a:lnSpc>
              <a:spcBef>
                <a:spcPct val="0"/>
              </a:spcBef>
            </a:pPr>
            <a:r>
              <a:rPr lang="en-US" sz="3399" spc="333">
                <a:solidFill>
                  <a:srgbClr val="000000"/>
                </a:solidFill>
                <a:latin typeface="Canva Sans Bold"/>
              </a:rPr>
              <a:t>Yearly active users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9054472" y="3115226"/>
            <a:ext cx="900232" cy="464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2700" dirty="0">
                <a:solidFill>
                  <a:srgbClr val="FDFBFB"/>
                </a:solidFill>
                <a:latin typeface="Canva Sans"/>
              </a:rPr>
              <a:t>2023 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9054472" y="4436317"/>
            <a:ext cx="833319" cy="4648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2700" dirty="0">
                <a:solidFill>
                  <a:srgbClr val="FDFBFB"/>
                </a:solidFill>
                <a:latin typeface="Canva Sans"/>
              </a:rPr>
              <a:t>2021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8839200" y="5249525"/>
            <a:ext cx="1203328" cy="11899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739"/>
              </a:lnSpc>
            </a:pPr>
            <a:r>
              <a:rPr lang="en-US" sz="4099" dirty="0">
                <a:solidFill>
                  <a:srgbClr val="FDFBFB"/>
                </a:solidFill>
                <a:latin typeface="Canva Sans Bold"/>
              </a:rPr>
              <a:t>93M</a:t>
            </a:r>
          </a:p>
          <a:p>
            <a:pPr algn="ctr">
              <a:lnSpc>
                <a:spcPts val="3780"/>
              </a:lnSpc>
            </a:pPr>
            <a:r>
              <a:rPr lang="en-US" sz="2700" dirty="0">
                <a:solidFill>
                  <a:srgbClr val="FDFBFB"/>
                </a:solidFill>
                <a:latin typeface="Canva Sans"/>
              </a:rPr>
              <a:t>2019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384715" y="9009597"/>
            <a:ext cx="3806571" cy="2083232"/>
          </a:xfrm>
          <a:custGeom>
            <a:avLst/>
            <a:gdLst/>
            <a:ahLst/>
            <a:cxnLst/>
            <a:rect l="l" t="t" r="r" b="b"/>
            <a:pathLst>
              <a:path w="3806571" h="2083232">
                <a:moveTo>
                  <a:pt x="0" y="0"/>
                </a:moveTo>
                <a:lnTo>
                  <a:pt x="3806570" y="0"/>
                </a:lnTo>
                <a:lnTo>
                  <a:pt x="3806570" y="2083232"/>
                </a:lnTo>
                <a:lnTo>
                  <a:pt x="0" y="20832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5882076" y="-2057400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4134986" y="9078214"/>
            <a:ext cx="4061372" cy="1122171"/>
          </a:xfrm>
          <a:custGeom>
            <a:avLst/>
            <a:gdLst/>
            <a:ahLst/>
            <a:cxnLst/>
            <a:rect l="l" t="t" r="r" b="b"/>
            <a:pathLst>
              <a:path w="4061372" h="1122171">
                <a:moveTo>
                  <a:pt x="0" y="0"/>
                </a:moveTo>
                <a:lnTo>
                  <a:pt x="4061372" y="0"/>
                </a:lnTo>
                <a:lnTo>
                  <a:pt x="4061372" y="1122172"/>
                </a:lnTo>
                <a:lnTo>
                  <a:pt x="0" y="112217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4288" b="-4288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5" name="Group 5"/>
          <p:cNvGrpSpPr/>
          <p:nvPr/>
        </p:nvGrpSpPr>
        <p:grpSpPr>
          <a:xfrm>
            <a:off x="-2685248" y="-4566049"/>
            <a:ext cx="8637895" cy="8637895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C5739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-1560220" y="1091252"/>
            <a:ext cx="4687320" cy="4687320"/>
          </a:xfrm>
          <a:custGeom>
            <a:avLst/>
            <a:gdLst/>
            <a:ahLst/>
            <a:cxnLst/>
            <a:rect l="l" t="t" r="r" b="b"/>
            <a:pathLst>
              <a:path w="4687320" h="4687320">
                <a:moveTo>
                  <a:pt x="0" y="0"/>
                </a:moveTo>
                <a:lnTo>
                  <a:pt x="4687320" y="0"/>
                </a:lnTo>
                <a:lnTo>
                  <a:pt x="4687320" y="4687319"/>
                </a:lnTo>
                <a:lnTo>
                  <a:pt x="0" y="468731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>
            <a:hlinkClick r:id="rId9" tooltip="https://www.python.org"/>
          </p:cNvPr>
          <p:cNvSpPr/>
          <p:nvPr/>
        </p:nvSpPr>
        <p:spPr>
          <a:xfrm>
            <a:off x="6822566" y="1291739"/>
            <a:ext cx="1334940" cy="1287194"/>
          </a:xfrm>
          <a:custGeom>
            <a:avLst/>
            <a:gdLst/>
            <a:ahLst/>
            <a:cxnLst/>
            <a:rect l="l" t="t" r="r" b="b"/>
            <a:pathLst>
              <a:path w="1334940" h="1287194">
                <a:moveTo>
                  <a:pt x="0" y="0"/>
                </a:moveTo>
                <a:lnTo>
                  <a:pt x="1334940" y="0"/>
                </a:lnTo>
                <a:lnTo>
                  <a:pt x="1334940" y="1287194"/>
                </a:lnTo>
                <a:lnTo>
                  <a:pt x="0" y="1287194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-36999" t="-41419" r="-35723" b="-3770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>
            <a:hlinkClick r:id="rId11" tooltip="https://www.tensorflow.org"/>
          </p:cNvPr>
          <p:cNvSpPr/>
          <p:nvPr/>
        </p:nvSpPr>
        <p:spPr>
          <a:xfrm>
            <a:off x="1028700" y="4969954"/>
            <a:ext cx="3022437" cy="1934360"/>
          </a:xfrm>
          <a:custGeom>
            <a:avLst/>
            <a:gdLst/>
            <a:ahLst/>
            <a:cxnLst/>
            <a:rect l="l" t="t" r="r" b="b"/>
            <a:pathLst>
              <a:path w="3022437" h="1934360">
                <a:moveTo>
                  <a:pt x="0" y="0"/>
                </a:moveTo>
                <a:lnTo>
                  <a:pt x="3022437" y="0"/>
                </a:lnTo>
                <a:lnTo>
                  <a:pt x="3022437" y="1934359"/>
                </a:lnTo>
                <a:lnTo>
                  <a:pt x="0" y="1934359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>
            <a:hlinkClick r:id="rId13" tooltip="https://jupyter.org"/>
          </p:cNvPr>
          <p:cNvSpPr/>
          <p:nvPr/>
        </p:nvSpPr>
        <p:spPr>
          <a:xfrm>
            <a:off x="14472168" y="1226081"/>
            <a:ext cx="1167231" cy="1352852"/>
          </a:xfrm>
          <a:custGeom>
            <a:avLst/>
            <a:gdLst/>
            <a:ahLst/>
            <a:cxnLst/>
            <a:rect l="l" t="t" r="r" b="b"/>
            <a:pathLst>
              <a:path w="1167231" h="1352852">
                <a:moveTo>
                  <a:pt x="0" y="0"/>
                </a:moveTo>
                <a:lnTo>
                  <a:pt x="1167231" y="0"/>
                </a:lnTo>
                <a:lnTo>
                  <a:pt x="1167231" y="1352852"/>
                </a:lnTo>
                <a:lnTo>
                  <a:pt x="0" y="1352852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>
            <a:hlinkClick r:id="rId15" tooltip="https://github.com/DSCI-6002-Midterm-Project/Group-1"/>
          </p:cNvPr>
          <p:cNvSpPr/>
          <p:nvPr/>
        </p:nvSpPr>
        <p:spPr>
          <a:xfrm>
            <a:off x="10657305" y="6004139"/>
            <a:ext cx="2287512" cy="1281795"/>
          </a:xfrm>
          <a:custGeom>
            <a:avLst/>
            <a:gdLst/>
            <a:ahLst/>
            <a:cxnLst/>
            <a:rect l="l" t="t" r="r" b="b"/>
            <a:pathLst>
              <a:path w="2287512" h="1281795">
                <a:moveTo>
                  <a:pt x="0" y="0"/>
                </a:moveTo>
                <a:lnTo>
                  <a:pt x="2287512" y="0"/>
                </a:lnTo>
                <a:lnTo>
                  <a:pt x="2287512" y="1281796"/>
                </a:lnTo>
                <a:lnTo>
                  <a:pt x="0" y="1281796"/>
                </a:lnTo>
                <a:lnTo>
                  <a:pt x="0" y="0"/>
                </a:lnTo>
                <a:close/>
              </a:path>
            </a:pathLst>
          </a:custGeom>
          <a:blipFill>
            <a:blip r:embed="rId1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>
            <a:hlinkClick r:id="rId17" tooltip="https://scikit-learn.org"/>
          </p:cNvPr>
          <p:cNvSpPr/>
          <p:nvPr/>
        </p:nvSpPr>
        <p:spPr>
          <a:xfrm>
            <a:off x="10092845" y="1291739"/>
            <a:ext cx="2107893" cy="1134228"/>
          </a:xfrm>
          <a:custGeom>
            <a:avLst/>
            <a:gdLst/>
            <a:ahLst/>
            <a:cxnLst/>
            <a:rect l="l" t="t" r="r" b="b"/>
            <a:pathLst>
              <a:path w="2107893" h="1134228">
                <a:moveTo>
                  <a:pt x="0" y="0"/>
                </a:moveTo>
                <a:lnTo>
                  <a:pt x="2107893" y="0"/>
                </a:lnTo>
                <a:lnTo>
                  <a:pt x="2107893" y="1134228"/>
                </a:lnTo>
                <a:lnTo>
                  <a:pt x="0" y="1134228"/>
                </a:lnTo>
                <a:lnTo>
                  <a:pt x="0" y="0"/>
                </a:lnTo>
                <a:close/>
              </a:path>
            </a:pathLst>
          </a:custGeom>
          <a:blipFill>
            <a:blip r:embed="rId1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>
            <a:hlinkClick r:id="rId19" tooltip="https://pandas.pydata.org"/>
          </p:cNvPr>
          <p:cNvSpPr/>
          <p:nvPr/>
        </p:nvSpPr>
        <p:spPr>
          <a:xfrm>
            <a:off x="6115444" y="5531618"/>
            <a:ext cx="2749183" cy="1113419"/>
          </a:xfrm>
          <a:custGeom>
            <a:avLst/>
            <a:gdLst/>
            <a:ahLst/>
            <a:cxnLst/>
            <a:rect l="l" t="t" r="r" b="b"/>
            <a:pathLst>
              <a:path w="2749183" h="1113419">
                <a:moveTo>
                  <a:pt x="0" y="0"/>
                </a:moveTo>
                <a:lnTo>
                  <a:pt x="2749183" y="0"/>
                </a:lnTo>
                <a:lnTo>
                  <a:pt x="2749183" y="1113419"/>
                </a:lnTo>
                <a:lnTo>
                  <a:pt x="0" y="1113419"/>
                </a:lnTo>
                <a:lnTo>
                  <a:pt x="0" y="0"/>
                </a:lnTo>
                <a:close/>
              </a:path>
            </a:pathLst>
          </a:custGeom>
          <a:blipFill>
            <a:blip r:embed="rId20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/>
          <p:cNvSpPr/>
          <p:nvPr/>
        </p:nvSpPr>
        <p:spPr>
          <a:xfrm>
            <a:off x="10483404" y="7928617"/>
            <a:ext cx="2635314" cy="1383540"/>
          </a:xfrm>
          <a:custGeom>
            <a:avLst/>
            <a:gdLst/>
            <a:ahLst/>
            <a:cxnLst/>
            <a:rect l="l" t="t" r="r" b="b"/>
            <a:pathLst>
              <a:path w="2635314" h="1383540">
                <a:moveTo>
                  <a:pt x="0" y="0"/>
                </a:moveTo>
                <a:lnTo>
                  <a:pt x="2635314" y="0"/>
                </a:lnTo>
                <a:lnTo>
                  <a:pt x="2635314" y="1383540"/>
                </a:lnTo>
                <a:lnTo>
                  <a:pt x="0" y="1383540"/>
                </a:lnTo>
                <a:lnTo>
                  <a:pt x="0" y="0"/>
                </a:lnTo>
                <a:close/>
              </a:path>
            </a:pathLst>
          </a:custGeom>
          <a:blipFill>
            <a:blip r:embed="rId21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TextBox 16"/>
          <p:cNvSpPr txBox="1"/>
          <p:nvPr/>
        </p:nvSpPr>
        <p:spPr>
          <a:xfrm>
            <a:off x="418177" y="564444"/>
            <a:ext cx="4838037" cy="9570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405"/>
              </a:lnSpc>
            </a:pPr>
            <a:r>
              <a:rPr lang="en-US" sz="6470" spc="226">
                <a:solidFill>
                  <a:srgbClr val="FDFBFB"/>
                </a:solidFill>
                <a:latin typeface="Codec Pro ExtraBold"/>
              </a:rPr>
              <a:t>Tools Use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5692967" y="2790924"/>
            <a:ext cx="3251849" cy="1470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>
                <a:solidFill>
                  <a:srgbClr val="040506"/>
                </a:solidFill>
                <a:latin typeface="Canva Sans Bold"/>
              </a:rPr>
              <a:t>Python :</a:t>
            </a:r>
          </a:p>
          <a:p>
            <a:pPr algn="ctr">
              <a:lnSpc>
                <a:spcPts val="2940"/>
              </a:lnSpc>
            </a:pPr>
            <a:r>
              <a:rPr lang="en-US" sz="2100">
                <a:solidFill>
                  <a:srgbClr val="040506"/>
                </a:solidFill>
                <a:latin typeface="Canva Sans"/>
              </a:rPr>
              <a:t>Programming language for building Uber data analysis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9525714" y="2800449"/>
            <a:ext cx="3242156" cy="25142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97"/>
              </a:lnSpc>
              <a:spcBef>
                <a:spcPct val="0"/>
              </a:spcBef>
            </a:pPr>
            <a:r>
              <a:rPr lang="en-US" sz="2100" spc="205">
                <a:solidFill>
                  <a:srgbClr val="000000"/>
                </a:solidFill>
                <a:latin typeface="Canva Sans Bold"/>
              </a:rPr>
              <a:t>Scikit-learn:</a:t>
            </a:r>
            <a:r>
              <a:rPr lang="en-US" sz="2100" spc="205">
                <a:solidFill>
                  <a:srgbClr val="000000"/>
                </a:solidFill>
                <a:latin typeface="Canva Sans"/>
              </a:rPr>
              <a:t> is an open source machine learning library that supports supervised and unsupervised learning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3096462" y="2794486"/>
            <a:ext cx="3918643" cy="28761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97"/>
              </a:lnSpc>
              <a:spcBef>
                <a:spcPct val="0"/>
              </a:spcBef>
            </a:pPr>
            <a:r>
              <a:rPr lang="en-US" sz="2100" spc="205">
                <a:solidFill>
                  <a:srgbClr val="000000"/>
                </a:solidFill>
                <a:latin typeface="Canva Sans Bold"/>
              </a:rPr>
              <a:t>Jupyter</a:t>
            </a:r>
            <a:r>
              <a:rPr lang="en-US" sz="2100" spc="205">
                <a:solidFill>
                  <a:srgbClr val="000000"/>
                </a:solidFill>
                <a:latin typeface="Canva Sans"/>
              </a:rPr>
              <a:t> is a project to develop open-source software, open standards, and services for interactive computing across multiple programming languages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209882" y="7159888"/>
            <a:ext cx="4821498" cy="25142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97"/>
              </a:lnSpc>
              <a:spcBef>
                <a:spcPct val="0"/>
              </a:spcBef>
            </a:pPr>
            <a:r>
              <a:rPr lang="en-US" sz="2100" spc="205">
                <a:solidFill>
                  <a:srgbClr val="000000"/>
                </a:solidFill>
                <a:latin typeface="Canva Sans Bold"/>
              </a:rPr>
              <a:t>TensorFlow</a:t>
            </a:r>
            <a:r>
              <a:rPr lang="en-US" sz="2100" spc="205">
                <a:solidFill>
                  <a:srgbClr val="000000"/>
                </a:solidFill>
                <a:latin typeface="Canva Sans"/>
              </a:rPr>
              <a:t> library for machine learning and artificial intelligence. It can be used across a range of tasks but has a particular focus on training and inference of deep neural networks.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5408617" y="7159888"/>
            <a:ext cx="4162838" cy="21522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97"/>
              </a:lnSpc>
              <a:spcBef>
                <a:spcPct val="0"/>
              </a:spcBef>
            </a:pPr>
            <a:r>
              <a:rPr lang="en-US" sz="2100" spc="205">
                <a:solidFill>
                  <a:srgbClr val="000000"/>
                </a:solidFill>
                <a:latin typeface="Canva Sans Bold"/>
              </a:rPr>
              <a:t>Pandas: </a:t>
            </a:r>
            <a:r>
              <a:rPr lang="en-US" sz="2100" spc="205">
                <a:solidFill>
                  <a:srgbClr val="000000"/>
                </a:solidFill>
                <a:latin typeface="Canva Sans"/>
              </a:rPr>
              <a:t>data manipulation and analysis. In particular, it offers data structures and operations for manipulating numerical tables and time series.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2263224" y="3571051"/>
            <a:ext cx="380297" cy="362766"/>
            <a:chOff x="0" y="0"/>
            <a:chExt cx="587326" cy="56025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87375" cy="560197"/>
            </a:xfrm>
            <a:custGeom>
              <a:avLst/>
              <a:gdLst/>
              <a:ahLst/>
              <a:cxnLst/>
              <a:rect l="l" t="t" r="r" b="b"/>
              <a:pathLst>
                <a:path w="587375" h="560197">
                  <a:moveTo>
                    <a:pt x="0" y="280162"/>
                  </a:moveTo>
                  <a:cubicBezTo>
                    <a:pt x="0" y="125476"/>
                    <a:pt x="131445" y="0"/>
                    <a:pt x="293624" y="0"/>
                  </a:cubicBezTo>
                  <a:cubicBezTo>
                    <a:pt x="455803" y="0"/>
                    <a:pt x="587375" y="125476"/>
                    <a:pt x="587375" y="280162"/>
                  </a:cubicBezTo>
                  <a:cubicBezTo>
                    <a:pt x="587375" y="434848"/>
                    <a:pt x="455803" y="560197"/>
                    <a:pt x="293624" y="560197"/>
                  </a:cubicBezTo>
                  <a:cubicBezTo>
                    <a:pt x="131445" y="560197"/>
                    <a:pt x="0" y="434848"/>
                    <a:pt x="0" y="280162"/>
                  </a:cubicBezTo>
                  <a:close/>
                </a:path>
              </a:pathLst>
            </a:custGeom>
            <a:solidFill>
              <a:srgbClr val="1C5739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2263224" y="6408775"/>
            <a:ext cx="380297" cy="362766"/>
            <a:chOff x="0" y="0"/>
            <a:chExt cx="587326" cy="56025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87375" cy="560197"/>
            </a:xfrm>
            <a:custGeom>
              <a:avLst/>
              <a:gdLst/>
              <a:ahLst/>
              <a:cxnLst/>
              <a:rect l="l" t="t" r="r" b="b"/>
              <a:pathLst>
                <a:path w="587375" h="560197">
                  <a:moveTo>
                    <a:pt x="0" y="280162"/>
                  </a:moveTo>
                  <a:cubicBezTo>
                    <a:pt x="0" y="125476"/>
                    <a:pt x="131445" y="0"/>
                    <a:pt x="293624" y="0"/>
                  </a:cubicBezTo>
                  <a:cubicBezTo>
                    <a:pt x="455803" y="0"/>
                    <a:pt x="587375" y="125476"/>
                    <a:pt x="587375" y="280162"/>
                  </a:cubicBezTo>
                  <a:cubicBezTo>
                    <a:pt x="587375" y="434848"/>
                    <a:pt x="455803" y="560197"/>
                    <a:pt x="293624" y="560197"/>
                  </a:cubicBezTo>
                  <a:cubicBezTo>
                    <a:pt x="131445" y="560197"/>
                    <a:pt x="0" y="434848"/>
                    <a:pt x="0" y="280162"/>
                  </a:cubicBezTo>
                  <a:close/>
                </a:path>
              </a:pathLst>
            </a:custGeom>
            <a:solidFill>
              <a:srgbClr val="1C5739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903977" y="1596132"/>
            <a:ext cx="4290470" cy="16112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862"/>
              </a:lnSpc>
              <a:spcBef>
                <a:spcPct val="0"/>
              </a:spcBef>
            </a:pPr>
            <a:r>
              <a:rPr lang="en-US" sz="5921" spc="207">
                <a:solidFill>
                  <a:srgbClr val="040506"/>
                </a:solidFill>
                <a:latin typeface="Codec Pro ExtraBold"/>
              </a:rPr>
              <a:t>Safety to Customers</a:t>
            </a:r>
          </a:p>
        </p:txBody>
      </p:sp>
      <p:sp>
        <p:nvSpPr>
          <p:cNvPr id="8" name="Freeform 8"/>
          <p:cNvSpPr/>
          <p:nvPr/>
        </p:nvSpPr>
        <p:spPr>
          <a:xfrm rot="-10800000">
            <a:off x="-305814" y="-323115"/>
            <a:ext cx="8744064" cy="2511931"/>
          </a:xfrm>
          <a:custGeom>
            <a:avLst/>
            <a:gdLst/>
            <a:ahLst/>
            <a:cxnLst/>
            <a:rect l="l" t="t" r="r" b="b"/>
            <a:pathLst>
              <a:path w="8744064" h="2511931">
                <a:moveTo>
                  <a:pt x="0" y="0"/>
                </a:moveTo>
                <a:lnTo>
                  <a:pt x="8744064" y="0"/>
                </a:lnTo>
                <a:lnTo>
                  <a:pt x="8744064" y="2511931"/>
                </a:lnTo>
                <a:lnTo>
                  <a:pt x="0" y="25119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TextBox 9"/>
          <p:cNvSpPr txBox="1"/>
          <p:nvPr/>
        </p:nvSpPr>
        <p:spPr>
          <a:xfrm>
            <a:off x="2866180" y="3971917"/>
            <a:ext cx="5209341" cy="20500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2745"/>
              </a:lnSpc>
              <a:spcBef>
                <a:spcPct val="0"/>
              </a:spcBef>
            </a:pPr>
            <a:r>
              <a:rPr lang="en-US" sz="1989" spc="194">
                <a:solidFill>
                  <a:srgbClr val="231F20"/>
                </a:solidFill>
                <a:latin typeface="Canva Sans"/>
              </a:rPr>
              <a:t>The Uber app includes safety features like real-time GPS tracking, shareable ride details, and a 24/7 emergency button for users to contact authorities in case of an emergency.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866180" y="3502598"/>
            <a:ext cx="4290470" cy="4019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3337"/>
              </a:lnSpc>
              <a:spcBef>
                <a:spcPct val="0"/>
              </a:spcBef>
            </a:pPr>
            <a:r>
              <a:rPr lang="en-US" sz="2418" spc="236">
                <a:solidFill>
                  <a:srgbClr val="397D5A"/>
                </a:solidFill>
                <a:latin typeface="Canva Sans Bold"/>
              </a:rPr>
              <a:t>In-App Safety Features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866180" y="6370675"/>
            <a:ext cx="3936314" cy="4019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3337"/>
              </a:lnSpc>
              <a:spcBef>
                <a:spcPct val="0"/>
              </a:spcBef>
            </a:pPr>
            <a:r>
              <a:rPr lang="en-US" sz="2418" spc="236">
                <a:solidFill>
                  <a:srgbClr val="397D5A"/>
                </a:solidFill>
                <a:latin typeface="Canva Sans Bold"/>
              </a:rPr>
              <a:t>Identity Verification</a:t>
            </a:r>
          </a:p>
        </p:txBody>
      </p:sp>
      <p:sp>
        <p:nvSpPr>
          <p:cNvPr id="12" name="Freeform 12"/>
          <p:cNvSpPr/>
          <p:nvPr/>
        </p:nvSpPr>
        <p:spPr>
          <a:xfrm>
            <a:off x="14134986" y="9078214"/>
            <a:ext cx="4061372" cy="1122171"/>
          </a:xfrm>
          <a:custGeom>
            <a:avLst/>
            <a:gdLst/>
            <a:ahLst/>
            <a:cxnLst/>
            <a:rect l="l" t="t" r="r" b="b"/>
            <a:pathLst>
              <a:path w="4061372" h="1122171">
                <a:moveTo>
                  <a:pt x="0" y="0"/>
                </a:moveTo>
                <a:lnTo>
                  <a:pt x="4061372" y="0"/>
                </a:lnTo>
                <a:lnTo>
                  <a:pt x="4061372" y="1122172"/>
                </a:lnTo>
                <a:lnTo>
                  <a:pt x="0" y="112217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4288" b="-428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TextBox 13"/>
          <p:cNvSpPr txBox="1"/>
          <p:nvPr/>
        </p:nvSpPr>
        <p:spPr>
          <a:xfrm>
            <a:off x="2866180" y="6839271"/>
            <a:ext cx="5209341" cy="20500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2745"/>
              </a:lnSpc>
              <a:spcBef>
                <a:spcPct val="0"/>
              </a:spcBef>
            </a:pPr>
            <a:r>
              <a:rPr lang="en-US" sz="1989" spc="194">
                <a:solidFill>
                  <a:srgbClr val="231F20"/>
                </a:solidFill>
                <a:latin typeface="Canva Sans"/>
              </a:rPr>
              <a:t>Uber is increasingly implementing identity verification measures to ensure that the driver-partner and the rider are matched with the correct individuals, enhancing safety.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10603882" y="3571051"/>
            <a:ext cx="380297" cy="362766"/>
            <a:chOff x="0" y="0"/>
            <a:chExt cx="587326" cy="560252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87375" cy="560197"/>
            </a:xfrm>
            <a:custGeom>
              <a:avLst/>
              <a:gdLst/>
              <a:ahLst/>
              <a:cxnLst/>
              <a:rect l="l" t="t" r="r" b="b"/>
              <a:pathLst>
                <a:path w="587375" h="560197">
                  <a:moveTo>
                    <a:pt x="0" y="280162"/>
                  </a:moveTo>
                  <a:cubicBezTo>
                    <a:pt x="0" y="125476"/>
                    <a:pt x="131445" y="0"/>
                    <a:pt x="293624" y="0"/>
                  </a:cubicBezTo>
                  <a:cubicBezTo>
                    <a:pt x="455803" y="0"/>
                    <a:pt x="587375" y="125476"/>
                    <a:pt x="587375" y="280162"/>
                  </a:cubicBezTo>
                  <a:cubicBezTo>
                    <a:pt x="587375" y="434848"/>
                    <a:pt x="455803" y="560197"/>
                    <a:pt x="293624" y="560197"/>
                  </a:cubicBezTo>
                  <a:cubicBezTo>
                    <a:pt x="131445" y="560197"/>
                    <a:pt x="0" y="434848"/>
                    <a:pt x="0" y="280162"/>
                  </a:cubicBezTo>
                  <a:close/>
                </a:path>
              </a:pathLst>
            </a:custGeom>
            <a:solidFill>
              <a:srgbClr val="1C5739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0603882" y="6408775"/>
            <a:ext cx="380297" cy="362766"/>
            <a:chOff x="0" y="0"/>
            <a:chExt cx="587326" cy="560252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587375" cy="560197"/>
            </a:xfrm>
            <a:custGeom>
              <a:avLst/>
              <a:gdLst/>
              <a:ahLst/>
              <a:cxnLst/>
              <a:rect l="l" t="t" r="r" b="b"/>
              <a:pathLst>
                <a:path w="587375" h="560197">
                  <a:moveTo>
                    <a:pt x="0" y="280162"/>
                  </a:moveTo>
                  <a:cubicBezTo>
                    <a:pt x="0" y="125476"/>
                    <a:pt x="131445" y="0"/>
                    <a:pt x="293624" y="0"/>
                  </a:cubicBezTo>
                  <a:cubicBezTo>
                    <a:pt x="455803" y="0"/>
                    <a:pt x="587375" y="125476"/>
                    <a:pt x="587375" y="280162"/>
                  </a:cubicBezTo>
                  <a:cubicBezTo>
                    <a:pt x="587375" y="434848"/>
                    <a:pt x="455803" y="560197"/>
                    <a:pt x="293624" y="560197"/>
                  </a:cubicBezTo>
                  <a:cubicBezTo>
                    <a:pt x="131445" y="560197"/>
                    <a:pt x="0" y="434848"/>
                    <a:pt x="0" y="280162"/>
                  </a:cubicBezTo>
                  <a:close/>
                </a:path>
              </a:pathLst>
            </a:custGeom>
            <a:solidFill>
              <a:srgbClr val="1C5739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1206838" y="3971917"/>
            <a:ext cx="5209341" cy="1707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2745"/>
              </a:lnSpc>
              <a:spcBef>
                <a:spcPct val="0"/>
              </a:spcBef>
            </a:pPr>
            <a:r>
              <a:rPr lang="en-US" sz="1989" spc="194">
                <a:solidFill>
                  <a:srgbClr val="231F20"/>
                </a:solidFill>
                <a:latin typeface="Canva Sans"/>
              </a:rPr>
              <a:t>Uber provides liability insurance for all rides, which covers both riders and driver-partners in the event of an accident during an Uber trip.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1206838" y="3502598"/>
            <a:ext cx="4290470" cy="4019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3337"/>
              </a:lnSpc>
              <a:spcBef>
                <a:spcPct val="0"/>
              </a:spcBef>
            </a:pPr>
            <a:r>
              <a:rPr lang="en-US" sz="2418" spc="236">
                <a:solidFill>
                  <a:srgbClr val="397D5A"/>
                </a:solidFill>
                <a:latin typeface="Canva Sans Bold"/>
              </a:rPr>
              <a:t>Insurance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1206838" y="6370675"/>
            <a:ext cx="3936314" cy="4019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3337"/>
              </a:lnSpc>
              <a:spcBef>
                <a:spcPct val="0"/>
              </a:spcBef>
            </a:pPr>
            <a:r>
              <a:rPr lang="en-US" sz="2418" spc="236">
                <a:solidFill>
                  <a:srgbClr val="397D5A"/>
                </a:solidFill>
                <a:latin typeface="Canva Sans Bold"/>
              </a:rPr>
              <a:t>Rating System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1206838" y="6839271"/>
            <a:ext cx="5209341" cy="1707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2745"/>
              </a:lnSpc>
              <a:spcBef>
                <a:spcPct val="0"/>
              </a:spcBef>
            </a:pPr>
            <a:r>
              <a:rPr lang="en-US" sz="1989" spc="194">
                <a:solidFill>
                  <a:srgbClr val="231F20"/>
                </a:solidFill>
                <a:latin typeface="Canva Sans"/>
              </a:rPr>
              <a:t>Both riders and drivers can rate each other after a trip, creating accountability and transparency. Low-rated drivers or riders may face consequences.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460</Words>
  <Application>Microsoft Macintosh PowerPoint</Application>
  <PresentationFormat>Custom</PresentationFormat>
  <Paragraphs>70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Calibri</vt:lpstr>
      <vt:lpstr>Canva Sans</vt:lpstr>
      <vt:lpstr>Canva Sans Bold</vt:lpstr>
      <vt:lpstr>Montserrat Light</vt:lpstr>
      <vt:lpstr>Canva Sans Italics</vt:lpstr>
      <vt:lpstr>Arial</vt:lpstr>
      <vt:lpstr>Codec Pro ExtraBold</vt:lpstr>
      <vt:lpstr>Canva Sans Semi-Bold Italics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UBER Data Analysis</dc:title>
  <cp:lastModifiedBy>Daddala, Narasimha</cp:lastModifiedBy>
  <cp:revision>4</cp:revision>
  <dcterms:created xsi:type="dcterms:W3CDTF">2006-08-16T00:00:00Z</dcterms:created>
  <dcterms:modified xsi:type="dcterms:W3CDTF">2023-10-19T00:54:04Z</dcterms:modified>
  <dc:identifier>DAFxkwHxx2c</dc:identifier>
</cp:coreProperties>
</file>

<file path=docProps/thumbnail.jpeg>
</file>